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notesSlides/notesSlide5.xml" ContentType="application/vnd.openxmlformats-officedocument.presentationml.notesSlide+xml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notesSlides/notesSlide6.xml" ContentType="application/vnd.openxmlformats-officedocument.presentationml.notesSlide+xml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notesSlides/notesSlide7.xml" ContentType="application/vnd.openxmlformats-officedocument.presentationml.notesSlide+xml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notesSlides/notesSlide8.xml" ContentType="application/vnd.openxmlformats-officedocument.presentationml.notesSlide+xml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notesSlides/notesSlide9.xml" ContentType="application/vnd.openxmlformats-officedocument.presentationml.notesSlide+xml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notesSlides/notesSlide12.xml" ContentType="application/vnd.openxmlformats-officedocument.presentationml.notesSlide+xml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notesSlides/notesSlide13.xml" ContentType="application/vnd.openxmlformats-officedocument.presentationml.notesSlide+xml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notesSlides/notesSlide17.xml" ContentType="application/vnd.openxmlformats-officedocument.presentationml.notesSlide+xml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notesSlides/notesSlide20.xml" ContentType="application/vnd.openxmlformats-officedocument.presentationml.notesSlide+xml"/>
  <Override PartName="/ppt/embeddings/oleObject49.bin" ContentType="application/vnd.openxmlformats-officedocument.oleObject"/>
  <Override PartName="/ppt/notesSlides/notesSlide21.xml" ContentType="application/vnd.openxmlformats-officedocument.presentationml.notesSlide+xml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notesSlides/notesSlide22.xml" ContentType="application/vnd.openxmlformats-officedocument.presentationml.notesSlide+xml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notesSlides/notesSlide23.xml" ContentType="application/vnd.openxmlformats-officedocument.presentationml.notesSlide+xml"/>
  <Override PartName="/ppt/embeddings/oleObject54.bin" ContentType="application/vnd.openxmlformats-officedocument.oleObject"/>
  <Override PartName="/ppt/notesSlides/notesSlide24.xml" ContentType="application/vnd.openxmlformats-officedocument.presentationml.notesSlide+xml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notesSlides/notesSlide25.xml" ContentType="application/vnd.openxmlformats-officedocument.presentationml.notesSlide+xml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notesSlides/notesSlide28.xml" ContentType="application/vnd.openxmlformats-officedocument.presentationml.notesSlide+xml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notesSlides/notesSlide29.xml" ContentType="application/vnd.openxmlformats-officedocument.presentationml.notesSlide+xml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notesSlides/notesSlide39.xml" ContentType="application/vnd.openxmlformats-officedocument.presentationml.notesSlide+xml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embeddings/oleObject75.bin" ContentType="application/vnd.openxmlformats-officedocument.oleObject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oleObject78.bin" ContentType="application/vnd.openxmlformats-officedocument.oleObject"/>
  <Override PartName="/ppt/embeddings/oleObject79.bin" ContentType="application/vnd.openxmlformats-officedocument.oleObject"/>
  <Override PartName="/ppt/notesSlides/notesSlide40.xml" ContentType="application/vnd.openxmlformats-officedocument.presentationml.notesSlide+xml"/>
  <Override PartName="/ppt/embeddings/oleObject80.bin" ContentType="application/vnd.openxmlformats-officedocument.oleObject"/>
  <Override PartName="/ppt/embeddings/oleObject81.bin" ContentType="application/vnd.openxmlformats-officedocument.oleObject"/>
  <Override PartName="/ppt/embeddings/oleObject82.bin" ContentType="application/vnd.openxmlformats-officedocument.oleObject"/>
  <Override PartName="/ppt/embeddings/oleObject83.bin" ContentType="application/vnd.openxmlformats-officedocument.oleObject"/>
  <Override PartName="/ppt/embeddings/oleObject84.bin" ContentType="application/vnd.openxmlformats-officedocument.oleObject"/>
  <Override PartName="/ppt/embeddings/oleObject85.bin" ContentType="application/vnd.openxmlformats-officedocument.oleObject"/>
  <Override PartName="/ppt/notesSlides/notesSlide41.xml" ContentType="application/vnd.openxmlformats-officedocument.presentationml.notesSlide+xml"/>
  <Override PartName="/ppt/embeddings/oleObject86.bin" ContentType="application/vnd.openxmlformats-officedocument.oleObject"/>
  <Override PartName="/ppt/embeddings/oleObject87.bin" ContentType="application/vnd.openxmlformats-officedocument.oleObject"/>
  <Override PartName="/ppt/notesSlides/notesSlide42.xml" ContentType="application/vnd.openxmlformats-officedocument.presentationml.notesSlide+xml"/>
  <Override PartName="/ppt/embeddings/oleObject88.bin" ContentType="application/vnd.openxmlformats-officedocument.oleObject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embeddings/oleObject89.bin" ContentType="application/vnd.openxmlformats-officedocument.oleObject"/>
  <Override PartName="/ppt/notesSlides/notesSlide45.xml" ContentType="application/vnd.openxmlformats-officedocument.presentationml.notesSlide+xml"/>
  <Override PartName="/ppt/embeddings/oleObject90.bin" ContentType="application/vnd.openxmlformats-officedocument.oleObject"/>
  <Override PartName="/ppt/notesSlides/notesSlide46.xml" ContentType="application/vnd.openxmlformats-officedocument.presentationml.notesSlide+xml"/>
  <Override PartName="/ppt/embeddings/oleObject91.bin" ContentType="application/vnd.openxmlformats-officedocument.oleObject"/>
  <Override PartName="/ppt/notesSlides/notesSlide47.xml" ContentType="application/vnd.openxmlformats-officedocument.presentationml.notesSlide+xml"/>
  <Override PartName="/ppt/embeddings/oleObject92.bin" ContentType="application/vnd.openxmlformats-officedocument.oleObject"/>
  <Override PartName="/ppt/embeddings/oleObject93.bin" ContentType="application/vnd.openxmlformats-officedocument.oleObject"/>
  <Override PartName="/ppt/embeddings/oleObject94.bin" ContentType="application/vnd.openxmlformats-officedocument.oleObject"/>
  <Override PartName="/ppt/notesSlides/notesSlide48.xml" ContentType="application/vnd.openxmlformats-officedocument.presentationml.notesSlide+xml"/>
  <Override PartName="/ppt/embeddings/oleObject95.bin" ContentType="application/vnd.openxmlformats-officedocument.oleObject"/>
  <Override PartName="/ppt/embeddings/oleObject96.bin" ContentType="application/vnd.openxmlformats-officedocument.oleObject"/>
  <Override PartName="/ppt/embeddings/oleObject97.bin" ContentType="application/vnd.openxmlformats-officedocument.oleObject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embeddings/oleObject98.bin" ContentType="application/vnd.openxmlformats-officedocument.oleObject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embeddings/oleObject99.bin" ContentType="application/vnd.openxmlformats-officedocument.oleObject"/>
  <Override PartName="/ppt/embeddings/oleObject100.bin" ContentType="application/vnd.openxmlformats-officedocument.oleObject"/>
  <Override PartName="/ppt/embeddings/oleObject101.bin" ContentType="application/vnd.openxmlformats-officedocument.oleObject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embeddings/oleObject102.bin" ContentType="application/vnd.openxmlformats-officedocument.oleObject"/>
  <Override PartName="/ppt/embeddings/oleObject103.bin" ContentType="application/vnd.openxmlformats-officedocument.oleObject"/>
  <Override PartName="/ppt/notesSlides/notesSlide63.xml" ContentType="application/vnd.openxmlformats-officedocument.presentationml.notesSlide+xml"/>
  <Override PartName="/ppt/embeddings/oleObject104.bin" ContentType="application/vnd.openxmlformats-officedocument.oleObject"/>
  <Override PartName="/ppt/embeddings/oleObject105.bin" ContentType="application/vnd.openxmlformats-officedocument.oleObject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embeddings/oleObject106.bin" ContentType="application/vnd.openxmlformats-officedocument.oleObject"/>
  <Override PartName="/ppt/embeddings/oleObject107.bin" ContentType="application/vnd.openxmlformats-officedocument.oleObject"/>
  <Override PartName="/ppt/embeddings/oleObject108.bin" ContentType="application/vnd.openxmlformats-officedocument.oleObject"/>
  <Override PartName="/ppt/embeddings/oleObject109.bin" ContentType="application/vnd.openxmlformats-officedocument.oleObject"/>
  <Override PartName="/ppt/embeddings/oleObject110.bin" ContentType="application/vnd.openxmlformats-officedocument.oleObject"/>
  <Override PartName="/ppt/notesSlides/notesSlide66.xml" ContentType="application/vnd.openxmlformats-officedocument.presentationml.notesSlide+xml"/>
  <Override PartName="/ppt/embeddings/oleObject111.bin" ContentType="application/vnd.openxmlformats-officedocument.oleObject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embeddings/oleObject112.bin" ContentType="application/vnd.openxmlformats-officedocument.oleObject"/>
  <Override PartName="/ppt/embeddings/oleObject113.bin" ContentType="application/vnd.openxmlformats-officedocument.oleObject"/>
  <Override PartName="/ppt/notesSlides/notesSlide69.xml" ContentType="application/vnd.openxmlformats-officedocument.presentationml.notesSlide+xml"/>
  <Override PartName="/ppt/embeddings/oleObject114.bin" ContentType="application/vnd.openxmlformats-officedocument.oleObject"/>
  <Override PartName="/ppt/embeddings/oleObject115.bin" ContentType="application/vnd.openxmlformats-officedocument.oleObject"/>
  <Override PartName="/ppt/embeddings/oleObject116.bin" ContentType="application/vnd.openxmlformats-officedocument.oleObject"/>
  <Override PartName="/ppt/notesSlides/notesSlide70.xml" ContentType="application/vnd.openxmlformats-officedocument.presentationml.notesSlide+xml"/>
  <Override PartName="/ppt/embeddings/oleObject117.bin" ContentType="application/vnd.openxmlformats-officedocument.oleObject"/>
  <Override PartName="/ppt/embeddings/oleObject118.bin" ContentType="application/vnd.openxmlformats-officedocument.oleObject"/>
  <Override PartName="/ppt/notesSlides/notesSlide71.xml" ContentType="application/vnd.openxmlformats-officedocument.presentationml.notesSlide+xml"/>
  <Override PartName="/ppt/embeddings/oleObject119.bin" ContentType="application/vnd.openxmlformats-officedocument.oleObject"/>
  <Override PartName="/ppt/embeddings/oleObject120.bin" ContentType="application/vnd.openxmlformats-officedocument.oleObject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embeddings/oleObject121.bin" ContentType="application/vnd.openxmlformats-officedocument.oleObject"/>
  <Override PartName="/ppt/notesSlides/notesSlide74.xml" ContentType="application/vnd.openxmlformats-officedocument.presentationml.notesSlide+xml"/>
  <Override PartName="/ppt/embeddings/oleObject122.bin" ContentType="application/vnd.openxmlformats-officedocument.oleObject"/>
  <Override PartName="/ppt/embeddings/oleObject123.bin" ContentType="application/vnd.openxmlformats-officedocument.oleObject"/>
  <Override PartName="/ppt/embeddings/oleObject124.bin" ContentType="application/vnd.openxmlformats-officedocument.oleObject"/>
  <Override PartName="/ppt/embeddings/oleObject125.bin" ContentType="application/vnd.openxmlformats-officedocument.oleObject"/>
  <Override PartName="/ppt/notesSlides/notesSlide75.xml" ContentType="application/vnd.openxmlformats-officedocument.presentationml.notesSlide+xml"/>
  <Override PartName="/ppt/embeddings/oleObject126.bin" ContentType="application/vnd.openxmlformats-officedocument.oleObject"/>
  <Override PartName="/ppt/embeddings/oleObject127.bin" ContentType="application/vnd.openxmlformats-officedocument.oleObject"/>
  <Override PartName="/ppt/notesSlides/notesSlide76.xml" ContentType="application/vnd.openxmlformats-officedocument.presentationml.notesSlide+xml"/>
  <Override PartName="/ppt/embeddings/oleObject128.bin" ContentType="application/vnd.openxmlformats-officedocument.oleObject"/>
  <Override PartName="/ppt/notesSlides/notesSlide77.xml" ContentType="application/vnd.openxmlformats-officedocument.presentationml.notesSlide+xml"/>
  <Override PartName="/ppt/embeddings/oleObject129.bin" ContentType="application/vnd.openxmlformats-officedocument.oleObject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embeddings/oleObject130.bin" ContentType="application/vnd.openxmlformats-officedocument.oleObject"/>
  <Override PartName="/ppt/embeddings/oleObject131.bin" ContentType="application/vnd.openxmlformats-officedocument.oleObject"/>
  <Override PartName="/ppt/notesSlides/notesSlide80.xml" ContentType="application/vnd.openxmlformats-officedocument.presentationml.notesSlide+xml"/>
  <Override PartName="/ppt/embeddings/oleObject132.bin" ContentType="application/vnd.openxmlformats-officedocument.oleObject"/>
  <Override PartName="/ppt/notesSlides/notesSlide81.xml" ContentType="application/vnd.openxmlformats-officedocument.presentationml.notesSlide+xml"/>
  <Override PartName="/ppt/embeddings/oleObject133.bin" ContentType="application/vnd.openxmlformats-officedocument.oleObject"/>
  <Override PartName="/ppt/embeddings/oleObject134.bin" ContentType="application/vnd.openxmlformats-officedocument.oleObject"/>
  <Override PartName="/ppt/embeddings/oleObject135.bin" ContentType="application/vnd.openxmlformats-officedocument.oleObject"/>
  <Override PartName="/ppt/notesSlides/notesSlide82.xml" ContentType="application/vnd.openxmlformats-officedocument.presentationml.notesSlide+xml"/>
  <Override PartName="/ppt/embeddings/oleObject136.bin" ContentType="application/vnd.openxmlformats-officedocument.oleObject"/>
  <Override PartName="/ppt/notesSlides/notesSlide83.xml" ContentType="application/vnd.openxmlformats-officedocument.presentationml.notesSlide+xml"/>
  <Override PartName="/ppt/embeddings/oleObject137.bin" ContentType="application/vnd.openxmlformats-officedocument.oleObject"/>
  <Override PartName="/ppt/embeddings/oleObject138.bin" ContentType="application/vnd.openxmlformats-officedocument.oleObject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notesMasterIdLst>
    <p:notesMasterId r:id="rId88"/>
  </p:notesMasterIdLst>
  <p:handoutMasterIdLst>
    <p:handoutMasterId r:id="rId89"/>
  </p:handoutMasterIdLst>
  <p:sldIdLst>
    <p:sldId id="256" r:id="rId2"/>
    <p:sldId id="472" r:id="rId3"/>
    <p:sldId id="383" r:id="rId4"/>
    <p:sldId id="434" r:id="rId5"/>
    <p:sldId id="439" r:id="rId6"/>
    <p:sldId id="455" r:id="rId7"/>
    <p:sldId id="488" r:id="rId8"/>
    <p:sldId id="446" r:id="rId9"/>
    <p:sldId id="448" r:id="rId10"/>
    <p:sldId id="468" r:id="rId11"/>
    <p:sldId id="452" r:id="rId12"/>
    <p:sldId id="482" r:id="rId13"/>
    <p:sldId id="447" r:id="rId14"/>
    <p:sldId id="449" r:id="rId15"/>
    <p:sldId id="451" r:id="rId16"/>
    <p:sldId id="481" r:id="rId17"/>
    <p:sldId id="453" r:id="rId18"/>
    <p:sldId id="485" r:id="rId19"/>
    <p:sldId id="454" r:id="rId20"/>
    <p:sldId id="456" r:id="rId21"/>
    <p:sldId id="484" r:id="rId22"/>
    <p:sldId id="457" r:id="rId23"/>
    <p:sldId id="483" r:id="rId24"/>
    <p:sldId id="458" r:id="rId25"/>
    <p:sldId id="489" r:id="rId26"/>
    <p:sldId id="465" r:id="rId27"/>
    <p:sldId id="459" r:id="rId28"/>
    <p:sldId id="469" r:id="rId29"/>
    <p:sldId id="474" r:id="rId30"/>
    <p:sldId id="462" r:id="rId31"/>
    <p:sldId id="466" r:id="rId32"/>
    <p:sldId id="486" r:id="rId33"/>
    <p:sldId id="379" r:id="rId34"/>
    <p:sldId id="380" r:id="rId35"/>
    <p:sldId id="367" r:id="rId36"/>
    <p:sldId id="418" r:id="rId37"/>
    <p:sldId id="369" r:id="rId38"/>
    <p:sldId id="266" r:id="rId39"/>
    <p:sldId id="268" r:id="rId40"/>
    <p:sldId id="269" r:id="rId41"/>
    <p:sldId id="270" r:id="rId42"/>
    <p:sldId id="271" r:id="rId43"/>
    <p:sldId id="274" r:id="rId44"/>
    <p:sldId id="419" r:id="rId45"/>
    <p:sldId id="276" r:id="rId46"/>
    <p:sldId id="386" r:id="rId47"/>
    <p:sldId id="387" r:id="rId48"/>
    <p:sldId id="388" r:id="rId49"/>
    <p:sldId id="389" r:id="rId50"/>
    <p:sldId id="391" r:id="rId51"/>
    <p:sldId id="392" r:id="rId52"/>
    <p:sldId id="393" r:id="rId53"/>
    <p:sldId id="420" r:id="rId54"/>
    <p:sldId id="397" r:id="rId55"/>
    <p:sldId id="432" r:id="rId56"/>
    <p:sldId id="398" r:id="rId57"/>
    <p:sldId id="399" r:id="rId58"/>
    <p:sldId id="400" r:id="rId59"/>
    <p:sldId id="487" r:id="rId60"/>
    <p:sldId id="403" r:id="rId61"/>
    <p:sldId id="422" r:id="rId62"/>
    <p:sldId id="347" r:id="rId63"/>
    <p:sldId id="281" r:id="rId64"/>
    <p:sldId id="284" r:id="rId65"/>
    <p:sldId id="336" r:id="rId66"/>
    <p:sldId id="335" r:id="rId67"/>
    <p:sldId id="290" r:id="rId68"/>
    <p:sldId id="348" r:id="rId69"/>
    <p:sldId id="424" r:id="rId70"/>
    <p:sldId id="425" r:id="rId71"/>
    <p:sldId id="426" r:id="rId72"/>
    <p:sldId id="294" r:id="rId73"/>
    <p:sldId id="427" r:id="rId74"/>
    <p:sldId id="428" r:id="rId75"/>
    <p:sldId id="429" r:id="rId76"/>
    <p:sldId id="430" r:id="rId77"/>
    <p:sldId id="431" r:id="rId78"/>
    <p:sldId id="297" r:id="rId79"/>
    <p:sldId id="349" r:id="rId80"/>
    <p:sldId id="350" r:id="rId81"/>
    <p:sldId id="354" r:id="rId82"/>
    <p:sldId id="356" r:id="rId83"/>
    <p:sldId id="359" r:id="rId84"/>
    <p:sldId id="360" r:id="rId85"/>
    <p:sldId id="477" r:id="rId86"/>
    <p:sldId id="490" r:id="rId8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15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307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459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61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5766" algn="l" defTabSz="914307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2919" algn="l" defTabSz="914307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073" algn="l" defTabSz="914307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225" algn="l" defTabSz="914307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EAFF"/>
    <a:srgbClr val="00CC00"/>
    <a:srgbClr val="0000FF"/>
    <a:srgbClr val="FF6600"/>
    <a:srgbClr val="99FF66"/>
    <a:srgbClr val="66FF99"/>
    <a:srgbClr val="84F371"/>
    <a:srgbClr val="FFFF99"/>
    <a:srgbClr val="E0E4E9"/>
    <a:srgbClr val="84E8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35" autoAdjust="0"/>
    <p:restoredTop sz="93182" autoAdjust="0"/>
  </p:normalViewPr>
  <p:slideViewPr>
    <p:cSldViewPr>
      <p:cViewPr varScale="1">
        <p:scale>
          <a:sx n="96" d="100"/>
          <a:sy n="96" d="100"/>
        </p:scale>
        <p:origin x="-201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3040"/>
    </p:cViewPr>
  </p:notesTextViewPr>
  <p:sorterViewPr>
    <p:cViewPr>
      <p:scale>
        <a:sx n="158" d="100"/>
        <a:sy n="15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printerSettings" Target="printerSettings/printerSettings1.bin"/><Relationship Id="rId91" Type="http://schemas.openxmlformats.org/officeDocument/2006/relationships/presProps" Target="presProps.xml"/><Relationship Id="rId92" Type="http://schemas.openxmlformats.org/officeDocument/2006/relationships/viewProps" Target="viewProps.xml"/><Relationship Id="rId93" Type="http://schemas.openxmlformats.org/officeDocument/2006/relationships/theme" Target="theme/theme1.xml"/><Relationship Id="rId94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notesMaster" Target="notesMasters/notesMaster1.xml"/><Relationship Id="rId89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Relationship Id="rId2" Type="http://schemas.openxmlformats.org/officeDocument/2006/relationships/image" Target="../media/image25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Relationship Id="rId2" Type="http://schemas.openxmlformats.org/officeDocument/2006/relationships/image" Target="../media/image2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Relationship Id="rId2" Type="http://schemas.openxmlformats.org/officeDocument/2006/relationships/image" Target="../media/image2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Relationship Id="rId2" Type="http://schemas.openxmlformats.org/officeDocument/2006/relationships/image" Target="../media/image32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Relationship Id="rId2" Type="http://schemas.openxmlformats.org/officeDocument/2006/relationships/image" Target="../media/image33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Relationship Id="rId2" Type="http://schemas.openxmlformats.org/officeDocument/2006/relationships/image" Target="../media/image3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Relationship Id="rId2" Type="http://schemas.openxmlformats.org/officeDocument/2006/relationships/image" Target="../media/image34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1" Type="http://schemas.openxmlformats.org/officeDocument/2006/relationships/image" Target="../media/image5.emf"/><Relationship Id="rId2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Relationship Id="rId2" Type="http://schemas.openxmlformats.org/officeDocument/2006/relationships/image" Target="../media/image36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Relationship Id="rId2" Type="http://schemas.openxmlformats.org/officeDocument/2006/relationships/image" Target="../media/image39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49.emf"/><Relationship Id="rId5" Type="http://schemas.openxmlformats.org/officeDocument/2006/relationships/image" Target="../media/image50.emf"/><Relationship Id="rId6" Type="http://schemas.openxmlformats.org/officeDocument/2006/relationships/image" Target="../media/image51.emf"/><Relationship Id="rId1" Type="http://schemas.openxmlformats.org/officeDocument/2006/relationships/image" Target="../media/image46.emf"/><Relationship Id="rId2" Type="http://schemas.openxmlformats.org/officeDocument/2006/relationships/image" Target="../media/image47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9.emf"/><Relationship Id="rId5" Type="http://schemas.openxmlformats.org/officeDocument/2006/relationships/image" Target="../media/image51.emf"/><Relationship Id="rId6" Type="http://schemas.openxmlformats.org/officeDocument/2006/relationships/image" Target="../media/image48.emf"/><Relationship Id="rId7" Type="http://schemas.openxmlformats.org/officeDocument/2006/relationships/image" Target="../media/image53.emf"/><Relationship Id="rId8" Type="http://schemas.openxmlformats.org/officeDocument/2006/relationships/image" Target="../media/image54.emf"/><Relationship Id="rId1" Type="http://schemas.openxmlformats.org/officeDocument/2006/relationships/image" Target="../media/image52.emf"/><Relationship Id="rId2" Type="http://schemas.openxmlformats.org/officeDocument/2006/relationships/image" Target="../media/image47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1.emf"/><Relationship Id="rId5" Type="http://schemas.openxmlformats.org/officeDocument/2006/relationships/image" Target="../media/image48.emf"/><Relationship Id="rId6" Type="http://schemas.openxmlformats.org/officeDocument/2006/relationships/image" Target="../media/image55.emf"/><Relationship Id="rId1" Type="http://schemas.openxmlformats.org/officeDocument/2006/relationships/image" Target="../media/image47.emf"/><Relationship Id="rId2" Type="http://schemas.openxmlformats.org/officeDocument/2006/relationships/image" Target="../media/image46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Relationship Id="rId2" Type="http://schemas.openxmlformats.org/officeDocument/2006/relationships/image" Target="../media/image55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Relationship Id="rId2" Type="http://schemas.openxmlformats.org/officeDocument/2006/relationships/image" Target="../media/image59.emf"/><Relationship Id="rId3" Type="http://schemas.openxmlformats.org/officeDocument/2006/relationships/image" Target="../media/image57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Relationship Id="rId2" Type="http://schemas.openxmlformats.org/officeDocument/2006/relationships/image" Target="../media/image60.emf"/><Relationship Id="rId3" Type="http://schemas.openxmlformats.org/officeDocument/2006/relationships/image" Target="../media/image57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Relationship Id="rId2" Type="http://schemas.openxmlformats.org/officeDocument/2006/relationships/image" Target="../media/image60.emf"/><Relationship Id="rId3" Type="http://schemas.openxmlformats.org/officeDocument/2006/relationships/image" Target="../media/image57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Relationship Id="rId2" Type="http://schemas.openxmlformats.org/officeDocument/2006/relationships/image" Target="../media/image57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Relationship Id="rId2" Type="http://schemas.openxmlformats.org/officeDocument/2006/relationships/image" Target="../media/image72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4" Type="http://schemas.openxmlformats.org/officeDocument/2006/relationships/image" Target="../media/image76.emf"/><Relationship Id="rId5" Type="http://schemas.openxmlformats.org/officeDocument/2006/relationships/image" Target="../media/image77.emf"/><Relationship Id="rId1" Type="http://schemas.openxmlformats.org/officeDocument/2006/relationships/image" Target="../media/image73.emf"/><Relationship Id="rId2" Type="http://schemas.openxmlformats.org/officeDocument/2006/relationships/image" Target="../media/image74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Relationship Id="rId2" Type="http://schemas.openxmlformats.org/officeDocument/2006/relationships/image" Target="../media/image57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image" Target="../media/image16.emf"/><Relationship Id="rId2" Type="http://schemas.openxmlformats.org/officeDocument/2006/relationships/image" Target="../media/image13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Relationship Id="rId2" Type="http://schemas.openxmlformats.org/officeDocument/2006/relationships/image" Target="../media/image80.emf"/><Relationship Id="rId3" Type="http://schemas.openxmlformats.org/officeDocument/2006/relationships/image" Target="../media/image8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Relationship Id="rId2" Type="http://schemas.openxmlformats.org/officeDocument/2006/relationships/image" Target="../media/image81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Relationship Id="rId2" Type="http://schemas.openxmlformats.org/officeDocument/2006/relationships/image" Target="../media/image72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4" Type="http://schemas.openxmlformats.org/officeDocument/2006/relationships/image" Target="../media/image91.emf"/><Relationship Id="rId1" Type="http://schemas.openxmlformats.org/officeDocument/2006/relationships/image" Target="../media/image88.emf"/><Relationship Id="rId2" Type="http://schemas.openxmlformats.org/officeDocument/2006/relationships/image" Target="../media/image89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Relationship Id="rId2" Type="http://schemas.openxmlformats.org/officeDocument/2006/relationships/image" Target="../media/image93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Relationship Id="rId2" Type="http://schemas.openxmlformats.org/officeDocument/2006/relationships/image" Target="../media/image95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9.emf"/><Relationship Id="rId5" Type="http://schemas.openxmlformats.org/officeDocument/2006/relationships/image" Target="../media/image18.emf"/><Relationship Id="rId1" Type="http://schemas.openxmlformats.org/officeDocument/2006/relationships/image" Target="../media/image16.emf"/><Relationship Id="rId2" Type="http://schemas.openxmlformats.org/officeDocument/2006/relationships/image" Target="../media/image13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Relationship Id="rId2" Type="http://schemas.openxmlformats.org/officeDocument/2006/relationships/image" Target="../media/image97.emf"/><Relationship Id="rId3" Type="http://schemas.openxmlformats.org/officeDocument/2006/relationships/image" Target="../media/image95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Relationship Id="rId2" Type="http://schemas.openxmlformats.org/officeDocument/2006/relationships/image" Target="../media/image9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9.emf"/><Relationship Id="rId1" Type="http://schemas.openxmlformats.org/officeDocument/2006/relationships/image" Target="../media/image18.emf"/><Relationship Id="rId2" Type="http://schemas.openxmlformats.org/officeDocument/2006/relationships/image" Target="../media/image16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9.emf"/><Relationship Id="rId1" Type="http://schemas.openxmlformats.org/officeDocument/2006/relationships/image" Target="../media/image18.emf"/><Relationship Id="rId2" Type="http://schemas.openxmlformats.org/officeDocument/2006/relationships/image" Target="../media/image16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6.emf"/><Relationship Id="rId5" Type="http://schemas.openxmlformats.org/officeDocument/2006/relationships/image" Target="../media/image19.emf"/><Relationship Id="rId1" Type="http://schemas.openxmlformats.org/officeDocument/2006/relationships/image" Target="../media/image13.emf"/><Relationship Id="rId2" Type="http://schemas.openxmlformats.org/officeDocument/2006/relationships/image" Target="../media/image2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911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528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911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911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528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Verdana" pitchFamily="34" charset="0"/>
              </a:defRPr>
            </a:lvl1pPr>
          </a:lstStyle>
          <a:p>
            <a:fld id="{073263D8-E228-40A5-A05A-FEF74F0BCE6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387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png>
</file>

<file path=ppt/media/image41.png>
</file>

<file path=ppt/media/image42.jpeg>
</file>

<file path=ppt/media/image43.jpeg>
</file>

<file path=ppt/media/image8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528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675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75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5360" y="4560570"/>
            <a:ext cx="5364480" cy="432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75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675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528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Verdana" pitchFamily="34" charset="0"/>
              </a:defRPr>
            </a:lvl1pPr>
          </a:lstStyle>
          <a:p>
            <a:fld id="{3FFAA3D1-B508-498A-B26A-830D65424A7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0344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53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307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459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613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766" algn="l" defTabSz="91430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19" algn="l" defTabSz="91430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73" algn="l" defTabSz="91430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25" algn="l" defTabSz="91430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7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8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8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8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8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8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algn="r" rtl="0" fontAlgn="base">
              <a:spcBef>
                <a:spcPct val="0"/>
              </a:spcBef>
              <a:spcAft>
                <a:spcPct val="0"/>
              </a:spcAft>
            </a:pPr>
            <a:fld id="{E16FBC03-73FB-48DA-842F-43DF57ED62D4}" type="slidenum">
              <a:rPr lang="en-US" sz="1200">
                <a:solidFill>
                  <a:prstClr val="black"/>
                </a:solidFill>
                <a:latin typeface="Arial" pitchFamily="34" charset="0"/>
              </a:rPr>
              <a:pPr algn="r" rtl="0"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sz="1200" dirty="0">
              <a:solidFill>
                <a:prstClr val="black"/>
              </a:solidFill>
              <a:latin typeface="Arial" pitchFamily="34" charset="0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May 2012: Santa</a:t>
            </a:r>
            <a:r>
              <a:rPr lang="en-US" b="0" baseline="0" dirty="0" smtClean="0"/>
              <a:t> Fe Institute Workshop on Smart Grid, Santa Fe, NM</a:t>
            </a:r>
          </a:p>
          <a:p>
            <a:r>
              <a:rPr lang="en-US" b="0" baseline="0" dirty="0" smtClean="0"/>
              <a:t>July 2012: Network Science Workshop, Chinese University of Hong Kong, HK (Raymond </a:t>
            </a:r>
            <a:r>
              <a:rPr lang="en-US" b="0" baseline="0" dirty="0" err="1" smtClean="0"/>
              <a:t>Yeung</a:t>
            </a:r>
            <a:r>
              <a:rPr lang="en-US" b="0" baseline="0" dirty="0" smtClean="0"/>
              <a:t>)</a:t>
            </a:r>
          </a:p>
          <a:p>
            <a:r>
              <a:rPr lang="en-US" b="0" baseline="0" dirty="0" smtClean="0"/>
              <a:t>Sept 2012: Melbourne University, EEE Department (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Pascal van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Hentenryck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)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February 13, 2013: ITA Workshop, San Diego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May 20, 2013: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IEEE Workshop on Modeling and Simulation of Cyber-Physical Energy Systems, Berkeley, CA (Peter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Palensky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, Edward A. Lee)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Oct 31, 2013: Google, Mountain View, CA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Arun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Mazumdar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Nov 5, 2013: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Asilomar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Conference, invited session on Power Networks (Edmund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Yeh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itchFamily="34" charset="0"/>
              </a:rPr>
              <a:t>Nov 15, 2013: NSF Workshop on Smart Grid, Washington DC (</a:t>
            </a:r>
            <a:r>
              <a:rPr lang="en-US" baseline="0" dirty="0" err="1" smtClean="0">
                <a:latin typeface="Arial" pitchFamily="34" charset="0"/>
              </a:rPr>
              <a:t>Giannakis</a:t>
            </a:r>
            <a:r>
              <a:rPr lang="en-US" baseline="0" dirty="0" smtClean="0">
                <a:latin typeface="Arial" pitchFamily="34" charset="0"/>
              </a:rPr>
              <a:t>, </a:t>
            </a:r>
            <a:r>
              <a:rPr lang="en-US" baseline="0" dirty="0" err="1" smtClean="0">
                <a:latin typeface="Arial" pitchFamily="34" charset="0"/>
              </a:rPr>
              <a:t>Sairaj</a:t>
            </a:r>
            <a:r>
              <a:rPr lang="en-US" baseline="0" dirty="0" smtClean="0">
                <a:latin typeface="Arial" pitchFamily="34" charset="0"/>
              </a:rPr>
              <a:t>, SL)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itchFamily="34" charset="0"/>
              </a:rPr>
              <a:t>Dec 2, 2013: UCLA EE (Mani </a:t>
            </a:r>
            <a:r>
              <a:rPr lang="en-US" baseline="0" dirty="0" err="1" smtClean="0">
                <a:latin typeface="Arial" pitchFamily="34" charset="0"/>
              </a:rPr>
              <a:t>Srivastava</a:t>
            </a:r>
            <a:r>
              <a:rPr lang="en-US" baseline="0" dirty="0" smtClean="0">
                <a:latin typeface="Arial" pitchFamily="34" charset="0"/>
              </a:rPr>
              <a:t>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Dec 5, 2013: Keynote,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GlobalSIP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(Global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Conf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on Signal &amp; Info Processing) Symposium on Signal Processing in Smart Grid (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Shalinee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Kishore,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Lalitha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Sankar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)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Jan 16, 2014: Stanford Smart Grid seminar (Ram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Rajagopal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,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Baosen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Zhang)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Feb 4, 2014: </a:t>
            </a:r>
            <a:r>
              <a:rPr lang="en-US" sz="1200" b="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9</a:t>
            </a:r>
            <a:r>
              <a:rPr lang="en-US" sz="1200" b="0" kern="1200" baseline="300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th</a:t>
            </a:r>
            <a:r>
              <a:rPr lang="en-US" sz="1200" b="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Annual CARNEGIE MELLON CONFERENCE ON THE ELECTRICITY INDUSTRY, (</a:t>
            </a:r>
            <a:r>
              <a:rPr lang="en-US" sz="1200" b="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Marija</a:t>
            </a:r>
            <a:r>
              <a:rPr lang="en-US" sz="1200" b="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Ilic</a:t>
            </a:r>
            <a:r>
              <a:rPr lang="en-US" sz="1200" b="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,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Krishnan Kant)</a:t>
            </a:r>
          </a:p>
          <a:p>
            <a:r>
              <a:rPr lang="en-US" b="0" dirty="0" smtClean="0"/>
              <a:t>May 22, 2014: UC Berkeley</a:t>
            </a:r>
            <a:r>
              <a:rPr lang="en-US" b="0" baseline="0" dirty="0" smtClean="0"/>
              <a:t> (</a:t>
            </a:r>
            <a:r>
              <a:rPr lang="en-US" b="0" baseline="0" dirty="0" err="1" smtClean="0"/>
              <a:t>Kameshwar</a:t>
            </a:r>
            <a:r>
              <a:rPr lang="en-US" b="0" baseline="0" dirty="0" smtClean="0"/>
              <a:t>)</a:t>
            </a:r>
          </a:p>
          <a:p>
            <a:r>
              <a:rPr lang="en-US" b="0" baseline="0" dirty="0" smtClean="0"/>
              <a:t>Oct 3, 2014: ASU (</a:t>
            </a:r>
            <a:r>
              <a:rPr lang="en-US" b="0" baseline="0" dirty="0" err="1" smtClean="0"/>
              <a:t>Junshan</a:t>
            </a:r>
            <a:r>
              <a:rPr lang="en-US" b="0" baseline="0" dirty="0" smtClean="0"/>
              <a:t> Zhang)</a:t>
            </a:r>
          </a:p>
          <a:p>
            <a:r>
              <a:rPr lang="en-US" b="0" dirty="0" smtClean="0"/>
              <a:t>Nov 3,</a:t>
            </a:r>
            <a:r>
              <a:rPr lang="en-US" b="0" baseline="0" dirty="0" smtClean="0"/>
              <a:t> 2014: </a:t>
            </a:r>
            <a:r>
              <a:rPr lang="en-US" b="0" baseline="0" dirty="0" err="1" smtClean="0"/>
              <a:t>Asilomar</a:t>
            </a:r>
            <a:r>
              <a:rPr lang="en-US" b="0" baseline="0" dirty="0" smtClean="0"/>
              <a:t> Conference, invited session on Smart Grid: learning and optimization, Pacific Grove, CA</a:t>
            </a:r>
          </a:p>
          <a:p>
            <a:r>
              <a:rPr lang="en-US" b="0" baseline="0" dirty="0" smtClean="0"/>
              <a:t>Nov 10, 2014: EE Control Group, Berkeley (Claire Tomlin)</a:t>
            </a:r>
          </a:p>
          <a:p>
            <a:r>
              <a:rPr lang="en-US" b="0" baseline="0" dirty="0" smtClean="0"/>
              <a:t>Jan 16, 2015, Grid Science Winter School and Conference (Scott Backhaus, </a:t>
            </a:r>
            <a:r>
              <a:rPr lang="en-US" b="0" baseline="0" dirty="0" err="1" smtClean="0"/>
              <a:t>Misha</a:t>
            </a:r>
            <a:r>
              <a:rPr lang="en-US" b="0" baseline="0" dirty="0" smtClean="0"/>
              <a:t> </a:t>
            </a:r>
            <a:r>
              <a:rPr lang="en-US" b="0" baseline="0" dirty="0" err="1" smtClean="0"/>
              <a:t>Chertkov</a:t>
            </a:r>
            <a:r>
              <a:rPr lang="en-US" b="0" baseline="0" dirty="0" smtClean="0"/>
              <a:t>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June 9, 2015: 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Advanced Mathematical Methods For Energy Systems: from Theory to Practice, Moscow, Russia 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Janusz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0" kern="1200" baseline="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Bialek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, </a:t>
            </a:r>
            <a:r>
              <a:rPr lang="en-US" sz="1200" b="0" kern="1200" baseline="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Skoltech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July 7, 2015, Tsinghua power systems group (Prof Song </a:t>
            </a:r>
            <a:r>
              <a:rPr lang="en-US" sz="1200" b="0" kern="1200" baseline="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Yonghua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July 21, 2015: Hong Kong University, EEE (David Hill, Victor Li)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baseline="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baseline="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Online algorithms for power systems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============================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Jan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14, 2016: IPAM Workshop on Optimization and Equilibrium of Energy Economics, UCLA, CA (Mike Ferris)</a:t>
            </a:r>
            <a:endParaRPr lang="en-US" sz="1200" b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Jan 28, 2016: ESIF Workshop on Frontiers in Distributed Optimization and Control of Sustainable Power Systems, NREL, Golden, CO (</a:t>
            </a:r>
            <a:r>
              <a:rPr lang="en-US" b="0" baseline="0" dirty="0" err="1" smtClean="0"/>
              <a:t>Emiliano</a:t>
            </a:r>
            <a:r>
              <a:rPr lang="en-US" b="0" baseline="0" dirty="0" smtClean="0"/>
              <a:t> </a:t>
            </a:r>
            <a:r>
              <a:rPr lang="en-US" b="0" baseline="0" dirty="0" err="1" smtClean="0"/>
              <a:t>Dall’Anese</a:t>
            </a:r>
            <a:r>
              <a:rPr lang="en-US" b="0" baseline="0" dirty="0" smtClean="0"/>
              <a:t>, Brian Johnson)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Feb 10, 2016: Georgia Tech, School of Industrial &amp; </a:t>
            </a:r>
            <a:r>
              <a:rPr lang="en-US" b="0" baseline="0" smtClean="0"/>
              <a:t>Systems Engineering (Andy Sun)</a:t>
            </a:r>
            <a:endParaRPr lang="en-US" b="0" baseline="0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b="0" baseline="0" dirty="0" smtClean="0"/>
          </a:p>
          <a:p>
            <a:endParaRPr lang="en-US" b="0" dirty="0" smtClean="0"/>
          </a:p>
          <a:p>
            <a:endParaRPr lang="en-US" b="0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14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latin typeface="Arial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17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18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19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20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21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22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23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24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25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26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27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28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29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30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31</a:t>
            </a:fld>
            <a:endParaRPr lang="en-US" smtClean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32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33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34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35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36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37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38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39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44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49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53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59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62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68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69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70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71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72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73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74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75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76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77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78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79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80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81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82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83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84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85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86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9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600200"/>
            <a:ext cx="7772400" cy="13716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499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95400" y="3657601"/>
            <a:ext cx="7010400" cy="16002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4995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1"/>
            <a:ext cx="19050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14995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1"/>
            <a:ext cx="28956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14995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1"/>
            <a:ext cx="19050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+mn-lt"/>
              </a:defRPr>
            </a:lvl1pPr>
          </a:lstStyle>
          <a:p>
            <a:fld id="{5B58FB5A-09EE-46C3-9E5E-8EC06AB6678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800" y="228600"/>
            <a:ext cx="694200" cy="6846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800" y="228600"/>
            <a:ext cx="694200" cy="68469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9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228600"/>
            <a:ext cx="80772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148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295401"/>
            <a:ext cx="80772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3" r:id="rId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5pPr>
      <a:lvl6pPr marL="457153"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6pPr>
      <a:lvl7pPr marL="914307"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7pPr>
      <a:lvl8pPr marL="1371459"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8pPr>
      <a:lvl9pPr marL="1828613"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9pPr>
    </p:titleStyle>
    <p:bodyStyle>
      <a:lvl1pPr marL="469852" indent="-469852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907957" indent="-43651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304791" indent="-39524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sz="2000">
          <a:solidFill>
            <a:schemeClr val="tx1"/>
          </a:solidFill>
          <a:latin typeface="+mn-lt"/>
        </a:defRPr>
      </a:lvl3pPr>
      <a:lvl4pPr marL="1693690" indent="-38731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1600">
          <a:solidFill>
            <a:schemeClr val="tx1"/>
          </a:solidFill>
          <a:latin typeface="+mn-lt"/>
        </a:defRPr>
      </a:lvl4pPr>
      <a:lvl5pPr marL="2093699" indent="-39842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2550852" indent="-39842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3008004" indent="-39842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465158" indent="-39842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922311" indent="-39842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3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7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59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3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66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19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73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25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emf"/><Relationship Id="rId12" Type="http://schemas.openxmlformats.org/officeDocument/2006/relationships/oleObject" Target="../embeddings/oleObject30.bin"/><Relationship Id="rId13" Type="http://schemas.openxmlformats.org/officeDocument/2006/relationships/image" Target="../media/image19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26.bin"/><Relationship Id="rId5" Type="http://schemas.openxmlformats.org/officeDocument/2006/relationships/image" Target="../media/image18.emf"/><Relationship Id="rId6" Type="http://schemas.openxmlformats.org/officeDocument/2006/relationships/oleObject" Target="../embeddings/oleObject27.bin"/><Relationship Id="rId7" Type="http://schemas.openxmlformats.org/officeDocument/2006/relationships/image" Target="../media/image16.emf"/><Relationship Id="rId8" Type="http://schemas.openxmlformats.org/officeDocument/2006/relationships/oleObject" Target="../embeddings/oleObject28.bin"/><Relationship Id="rId9" Type="http://schemas.openxmlformats.org/officeDocument/2006/relationships/image" Target="../media/image13.emf"/><Relationship Id="rId10" Type="http://schemas.openxmlformats.org/officeDocument/2006/relationships/oleObject" Target="../embeddings/oleObject29.bin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emf"/><Relationship Id="rId12" Type="http://schemas.openxmlformats.org/officeDocument/2006/relationships/oleObject" Target="../embeddings/oleObject35.bin"/><Relationship Id="rId13" Type="http://schemas.openxmlformats.org/officeDocument/2006/relationships/image" Target="../media/image19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31.bin"/><Relationship Id="rId5" Type="http://schemas.openxmlformats.org/officeDocument/2006/relationships/image" Target="../media/image18.emf"/><Relationship Id="rId6" Type="http://schemas.openxmlformats.org/officeDocument/2006/relationships/oleObject" Target="../embeddings/oleObject32.bin"/><Relationship Id="rId7" Type="http://schemas.openxmlformats.org/officeDocument/2006/relationships/image" Target="../media/image16.emf"/><Relationship Id="rId8" Type="http://schemas.openxmlformats.org/officeDocument/2006/relationships/oleObject" Target="../embeddings/oleObject33.bin"/><Relationship Id="rId9" Type="http://schemas.openxmlformats.org/officeDocument/2006/relationships/image" Target="../media/image13.emf"/><Relationship Id="rId10" Type="http://schemas.openxmlformats.org/officeDocument/2006/relationships/oleObject" Target="../embeddings/oleObject34.bin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6.emf"/><Relationship Id="rId12" Type="http://schemas.openxmlformats.org/officeDocument/2006/relationships/oleObject" Target="../embeddings/oleObject40.bin"/><Relationship Id="rId13" Type="http://schemas.openxmlformats.org/officeDocument/2006/relationships/image" Target="../media/image19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36.bin"/><Relationship Id="rId5" Type="http://schemas.openxmlformats.org/officeDocument/2006/relationships/image" Target="../media/image13.emf"/><Relationship Id="rId6" Type="http://schemas.openxmlformats.org/officeDocument/2006/relationships/oleObject" Target="../embeddings/oleObject37.bin"/><Relationship Id="rId7" Type="http://schemas.openxmlformats.org/officeDocument/2006/relationships/image" Target="../media/image23.emf"/><Relationship Id="rId8" Type="http://schemas.openxmlformats.org/officeDocument/2006/relationships/oleObject" Target="../embeddings/oleObject38.bin"/><Relationship Id="rId9" Type="http://schemas.openxmlformats.org/officeDocument/2006/relationships/image" Target="../media/image18.emf"/><Relationship Id="rId10" Type="http://schemas.openxmlformats.org/officeDocument/2006/relationships/oleObject" Target="../embeddings/oleObject39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oleObject" Target="../embeddings/oleObject41.bin"/><Relationship Id="rId5" Type="http://schemas.openxmlformats.org/officeDocument/2006/relationships/image" Target="../media/image24.emf"/><Relationship Id="rId6" Type="http://schemas.openxmlformats.org/officeDocument/2006/relationships/oleObject" Target="../embeddings/oleObject42.bin"/><Relationship Id="rId7" Type="http://schemas.openxmlformats.org/officeDocument/2006/relationships/image" Target="../media/image25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oleObject" Target="../embeddings/oleObject43.bin"/><Relationship Id="rId5" Type="http://schemas.openxmlformats.org/officeDocument/2006/relationships/image" Target="../media/image24.emf"/><Relationship Id="rId6" Type="http://schemas.openxmlformats.org/officeDocument/2006/relationships/oleObject" Target="../embeddings/oleObject44.bin"/><Relationship Id="rId7" Type="http://schemas.openxmlformats.org/officeDocument/2006/relationships/image" Target="../media/image25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oleObject" Target="../embeddings/oleObject45.bin"/><Relationship Id="rId5" Type="http://schemas.openxmlformats.org/officeDocument/2006/relationships/image" Target="../media/image24.emf"/><Relationship Id="rId6" Type="http://schemas.openxmlformats.org/officeDocument/2006/relationships/oleObject" Target="../embeddings/oleObject46.bin"/><Relationship Id="rId7" Type="http://schemas.openxmlformats.org/officeDocument/2006/relationships/image" Target="../media/image25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image" Target="../media/image27.emf"/><Relationship Id="rId5" Type="http://schemas.openxmlformats.org/officeDocument/2006/relationships/oleObject" Target="../embeddings/oleObject47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48.bin"/><Relationship Id="rId8" Type="http://schemas.openxmlformats.org/officeDocument/2006/relationships/image" Target="../media/image29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image" Target="../media/image30.emf"/><Relationship Id="rId5" Type="http://schemas.openxmlformats.org/officeDocument/2006/relationships/oleObject" Target="../embeddings/oleObject49.bin"/><Relationship Id="rId6" Type="http://schemas.openxmlformats.org/officeDocument/2006/relationships/image" Target="../media/image29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oleObject50.bin"/><Relationship Id="rId5" Type="http://schemas.openxmlformats.org/officeDocument/2006/relationships/image" Target="../media/image31.emf"/><Relationship Id="rId6" Type="http://schemas.openxmlformats.org/officeDocument/2006/relationships/oleObject" Target="../embeddings/oleObject51.bin"/><Relationship Id="rId7" Type="http://schemas.openxmlformats.org/officeDocument/2006/relationships/image" Target="../media/image32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image" Target="../media/image30.emf"/><Relationship Id="rId5" Type="http://schemas.openxmlformats.org/officeDocument/2006/relationships/oleObject" Target="../embeddings/oleObject52.bin"/><Relationship Id="rId6" Type="http://schemas.openxmlformats.org/officeDocument/2006/relationships/image" Target="../media/image29.emf"/><Relationship Id="rId7" Type="http://schemas.openxmlformats.org/officeDocument/2006/relationships/oleObject" Target="../embeddings/oleObject53.bin"/><Relationship Id="rId8" Type="http://schemas.openxmlformats.org/officeDocument/2006/relationships/image" Target="../media/image33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4" Type="http://schemas.openxmlformats.org/officeDocument/2006/relationships/oleObject" Target="../embeddings/oleObject54.bin"/><Relationship Id="rId5" Type="http://schemas.openxmlformats.org/officeDocument/2006/relationships/image" Target="../media/image33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4" Type="http://schemas.openxmlformats.org/officeDocument/2006/relationships/oleObject" Target="../embeddings/oleObject55.bin"/><Relationship Id="rId5" Type="http://schemas.openxmlformats.org/officeDocument/2006/relationships/image" Target="../media/image33.emf"/><Relationship Id="rId6" Type="http://schemas.openxmlformats.org/officeDocument/2006/relationships/oleObject" Target="../embeddings/oleObject56.bin"/><Relationship Id="rId7" Type="http://schemas.openxmlformats.org/officeDocument/2006/relationships/image" Target="../media/image34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4" Type="http://schemas.openxmlformats.org/officeDocument/2006/relationships/oleObject" Target="../embeddings/oleObject57.bin"/><Relationship Id="rId5" Type="http://schemas.openxmlformats.org/officeDocument/2006/relationships/image" Target="../media/image33.emf"/><Relationship Id="rId6" Type="http://schemas.openxmlformats.org/officeDocument/2006/relationships/oleObject" Target="../embeddings/oleObject58.bin"/><Relationship Id="rId7" Type="http://schemas.openxmlformats.org/officeDocument/2006/relationships/image" Target="../media/image34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4" Type="http://schemas.openxmlformats.org/officeDocument/2006/relationships/oleObject" Target="../embeddings/oleObject59.bin"/><Relationship Id="rId5" Type="http://schemas.openxmlformats.org/officeDocument/2006/relationships/image" Target="../media/image35.emf"/><Relationship Id="rId6" Type="http://schemas.openxmlformats.org/officeDocument/2006/relationships/oleObject" Target="../embeddings/oleObject60.bin"/><Relationship Id="rId7" Type="http://schemas.openxmlformats.org/officeDocument/2006/relationships/image" Target="../media/image36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4" Type="http://schemas.openxmlformats.org/officeDocument/2006/relationships/oleObject" Target="../embeddings/oleObject61.bin"/><Relationship Id="rId5" Type="http://schemas.openxmlformats.org/officeDocument/2006/relationships/image" Target="../media/image35.emf"/><Relationship Id="rId6" Type="http://schemas.openxmlformats.org/officeDocument/2006/relationships/oleObject" Target="../embeddings/oleObject62.bin"/><Relationship Id="rId7" Type="http://schemas.openxmlformats.org/officeDocument/2006/relationships/image" Target="../media/image36.emf"/><Relationship Id="rId8" Type="http://schemas.openxmlformats.org/officeDocument/2006/relationships/oleObject" Target="../embeddings/oleObject63.bin"/><Relationship Id="rId9" Type="http://schemas.openxmlformats.org/officeDocument/2006/relationships/image" Target="../media/image37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4" Type="http://schemas.openxmlformats.org/officeDocument/2006/relationships/oleObject" Target="../embeddings/oleObject64.bin"/><Relationship Id="rId5" Type="http://schemas.openxmlformats.org/officeDocument/2006/relationships/image" Target="../media/image38.emf"/><Relationship Id="rId6" Type="http://schemas.openxmlformats.org/officeDocument/2006/relationships/oleObject" Target="../embeddings/oleObject65.bin"/><Relationship Id="rId7" Type="http://schemas.openxmlformats.org/officeDocument/2006/relationships/image" Target="../media/image39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4" Type="http://schemas.openxmlformats.org/officeDocument/2006/relationships/image" Target="../media/image43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4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9.emf"/><Relationship Id="rId12" Type="http://schemas.openxmlformats.org/officeDocument/2006/relationships/oleObject" Target="../embeddings/oleObject70.bin"/><Relationship Id="rId13" Type="http://schemas.openxmlformats.org/officeDocument/2006/relationships/image" Target="../media/image50.emf"/><Relationship Id="rId14" Type="http://schemas.openxmlformats.org/officeDocument/2006/relationships/oleObject" Target="../embeddings/oleObject71.bin"/><Relationship Id="rId15" Type="http://schemas.openxmlformats.org/officeDocument/2006/relationships/image" Target="../media/image51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8.xml"/><Relationship Id="rId4" Type="http://schemas.openxmlformats.org/officeDocument/2006/relationships/oleObject" Target="../embeddings/oleObject66.bin"/><Relationship Id="rId5" Type="http://schemas.openxmlformats.org/officeDocument/2006/relationships/image" Target="../media/image46.emf"/><Relationship Id="rId6" Type="http://schemas.openxmlformats.org/officeDocument/2006/relationships/oleObject" Target="../embeddings/oleObject67.bin"/><Relationship Id="rId7" Type="http://schemas.openxmlformats.org/officeDocument/2006/relationships/image" Target="../media/image47.emf"/><Relationship Id="rId8" Type="http://schemas.openxmlformats.org/officeDocument/2006/relationships/oleObject" Target="../embeddings/oleObject68.bin"/><Relationship Id="rId9" Type="http://schemas.openxmlformats.org/officeDocument/2006/relationships/image" Target="../media/image48.emf"/><Relationship Id="rId10" Type="http://schemas.openxmlformats.org/officeDocument/2006/relationships/oleObject" Target="../embeddings/oleObject69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2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3.emf"/><Relationship Id="rId8" Type="http://schemas.openxmlformats.org/officeDocument/2006/relationships/oleObject" Target="../embeddings/oleObject3.bin"/><Relationship Id="rId9" Type="http://schemas.openxmlformats.org/officeDocument/2006/relationships/image" Target="../media/image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9.emf"/><Relationship Id="rId12" Type="http://schemas.openxmlformats.org/officeDocument/2006/relationships/oleObject" Target="../embeddings/oleObject76.bin"/><Relationship Id="rId13" Type="http://schemas.openxmlformats.org/officeDocument/2006/relationships/image" Target="../media/image51.emf"/><Relationship Id="rId14" Type="http://schemas.openxmlformats.org/officeDocument/2006/relationships/oleObject" Target="../embeddings/oleObject77.bin"/><Relationship Id="rId15" Type="http://schemas.openxmlformats.org/officeDocument/2006/relationships/image" Target="../media/image48.emf"/><Relationship Id="rId16" Type="http://schemas.openxmlformats.org/officeDocument/2006/relationships/oleObject" Target="../embeddings/oleObject78.bin"/><Relationship Id="rId17" Type="http://schemas.openxmlformats.org/officeDocument/2006/relationships/image" Target="../media/image53.emf"/><Relationship Id="rId18" Type="http://schemas.openxmlformats.org/officeDocument/2006/relationships/oleObject" Target="../embeddings/oleObject79.bin"/><Relationship Id="rId19" Type="http://schemas.openxmlformats.org/officeDocument/2006/relationships/image" Target="../media/image54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9.xml"/><Relationship Id="rId4" Type="http://schemas.openxmlformats.org/officeDocument/2006/relationships/oleObject" Target="../embeddings/oleObject72.bin"/><Relationship Id="rId5" Type="http://schemas.openxmlformats.org/officeDocument/2006/relationships/image" Target="../media/image52.emf"/><Relationship Id="rId6" Type="http://schemas.openxmlformats.org/officeDocument/2006/relationships/oleObject" Target="../embeddings/oleObject73.bin"/><Relationship Id="rId7" Type="http://schemas.openxmlformats.org/officeDocument/2006/relationships/image" Target="../media/image47.emf"/><Relationship Id="rId8" Type="http://schemas.openxmlformats.org/officeDocument/2006/relationships/oleObject" Target="../embeddings/oleObject74.bin"/><Relationship Id="rId9" Type="http://schemas.openxmlformats.org/officeDocument/2006/relationships/image" Target="../media/image46.emf"/><Relationship Id="rId10" Type="http://schemas.openxmlformats.org/officeDocument/2006/relationships/oleObject" Target="../embeddings/oleObject75.bin"/></Relationships>
</file>

<file path=ppt/slides/_rels/slide4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1.emf"/><Relationship Id="rId12" Type="http://schemas.openxmlformats.org/officeDocument/2006/relationships/oleObject" Target="../embeddings/oleObject84.bin"/><Relationship Id="rId13" Type="http://schemas.openxmlformats.org/officeDocument/2006/relationships/image" Target="../media/image48.emf"/><Relationship Id="rId14" Type="http://schemas.openxmlformats.org/officeDocument/2006/relationships/oleObject" Target="../embeddings/oleObject85.bin"/><Relationship Id="rId15" Type="http://schemas.openxmlformats.org/officeDocument/2006/relationships/image" Target="../media/image55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0.xml"/><Relationship Id="rId4" Type="http://schemas.openxmlformats.org/officeDocument/2006/relationships/oleObject" Target="../embeddings/oleObject80.bin"/><Relationship Id="rId5" Type="http://schemas.openxmlformats.org/officeDocument/2006/relationships/image" Target="../media/image47.emf"/><Relationship Id="rId6" Type="http://schemas.openxmlformats.org/officeDocument/2006/relationships/oleObject" Target="../embeddings/oleObject81.bin"/><Relationship Id="rId7" Type="http://schemas.openxmlformats.org/officeDocument/2006/relationships/image" Target="../media/image46.emf"/><Relationship Id="rId8" Type="http://schemas.openxmlformats.org/officeDocument/2006/relationships/oleObject" Target="../embeddings/oleObject82.bin"/><Relationship Id="rId9" Type="http://schemas.openxmlformats.org/officeDocument/2006/relationships/image" Target="../media/image49.emf"/><Relationship Id="rId10" Type="http://schemas.openxmlformats.org/officeDocument/2006/relationships/oleObject" Target="../embeddings/oleObject83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4" Type="http://schemas.openxmlformats.org/officeDocument/2006/relationships/oleObject" Target="../embeddings/oleObject86.bin"/><Relationship Id="rId5" Type="http://schemas.openxmlformats.org/officeDocument/2006/relationships/image" Target="../media/image56.emf"/><Relationship Id="rId6" Type="http://schemas.openxmlformats.org/officeDocument/2006/relationships/oleObject" Target="../embeddings/oleObject87.bin"/><Relationship Id="rId7" Type="http://schemas.openxmlformats.org/officeDocument/2006/relationships/image" Target="../media/image55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4" Type="http://schemas.openxmlformats.org/officeDocument/2006/relationships/oleObject" Target="../embeddings/oleObject88.bin"/><Relationship Id="rId5" Type="http://schemas.openxmlformats.org/officeDocument/2006/relationships/image" Target="../media/image55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4" Type="http://schemas.openxmlformats.org/officeDocument/2006/relationships/oleObject" Target="../embeddings/oleObject89.bin"/><Relationship Id="rId5" Type="http://schemas.openxmlformats.org/officeDocument/2006/relationships/image" Target="../media/image55.emf"/><Relationship Id="rId1" Type="http://schemas.openxmlformats.org/officeDocument/2006/relationships/vmlDrawing" Target="../drawings/vmlDrawing28.vml"/><Relationship Id="rId2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4" Type="http://schemas.openxmlformats.org/officeDocument/2006/relationships/oleObject" Target="../embeddings/oleObject90.bin"/><Relationship Id="rId5" Type="http://schemas.openxmlformats.org/officeDocument/2006/relationships/image" Target="../media/image55.emf"/><Relationship Id="rId1" Type="http://schemas.openxmlformats.org/officeDocument/2006/relationships/vmlDrawing" Target="../drawings/vmlDrawing29.vml"/><Relationship Id="rId2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4" Type="http://schemas.openxmlformats.org/officeDocument/2006/relationships/oleObject" Target="../embeddings/oleObject91.bin"/><Relationship Id="rId5" Type="http://schemas.openxmlformats.org/officeDocument/2006/relationships/image" Target="../media/image57.emf"/><Relationship Id="rId1" Type="http://schemas.openxmlformats.org/officeDocument/2006/relationships/vmlDrawing" Target="../drawings/vmlDrawing30.vml"/><Relationship Id="rId2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4" Type="http://schemas.openxmlformats.org/officeDocument/2006/relationships/oleObject" Target="../embeddings/oleObject92.bin"/><Relationship Id="rId5" Type="http://schemas.openxmlformats.org/officeDocument/2006/relationships/image" Target="../media/image58.emf"/><Relationship Id="rId6" Type="http://schemas.openxmlformats.org/officeDocument/2006/relationships/oleObject" Target="../embeddings/oleObject93.bin"/><Relationship Id="rId7" Type="http://schemas.openxmlformats.org/officeDocument/2006/relationships/image" Target="../media/image59.emf"/><Relationship Id="rId8" Type="http://schemas.openxmlformats.org/officeDocument/2006/relationships/oleObject" Target="../embeddings/oleObject94.bin"/><Relationship Id="rId9" Type="http://schemas.openxmlformats.org/officeDocument/2006/relationships/image" Target="../media/image57.emf"/><Relationship Id="rId1" Type="http://schemas.openxmlformats.org/officeDocument/2006/relationships/vmlDrawing" Target="../drawings/vmlDrawing31.vml"/><Relationship Id="rId2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4" Type="http://schemas.openxmlformats.org/officeDocument/2006/relationships/oleObject" Target="../embeddings/oleObject95.bin"/><Relationship Id="rId5" Type="http://schemas.openxmlformats.org/officeDocument/2006/relationships/image" Target="../media/image58.emf"/><Relationship Id="rId6" Type="http://schemas.openxmlformats.org/officeDocument/2006/relationships/oleObject" Target="../embeddings/oleObject96.bin"/><Relationship Id="rId7" Type="http://schemas.openxmlformats.org/officeDocument/2006/relationships/image" Target="../media/image60.emf"/><Relationship Id="rId8" Type="http://schemas.openxmlformats.org/officeDocument/2006/relationships/oleObject" Target="../embeddings/oleObject97.bin"/><Relationship Id="rId9" Type="http://schemas.openxmlformats.org/officeDocument/2006/relationships/image" Target="../media/image57.emf"/><Relationship Id="rId1" Type="http://schemas.openxmlformats.org/officeDocument/2006/relationships/vmlDrawing" Target="../drawings/vmlDrawing32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.emf"/><Relationship Id="rId12" Type="http://schemas.openxmlformats.org/officeDocument/2006/relationships/oleObject" Target="../embeddings/oleObject7.bin"/><Relationship Id="rId13" Type="http://schemas.openxmlformats.org/officeDocument/2006/relationships/image" Target="../media/image8.emf"/><Relationship Id="rId14" Type="http://schemas.openxmlformats.org/officeDocument/2006/relationships/oleObject" Target="../embeddings/oleObject8.bin"/><Relationship Id="rId15" Type="http://schemas.openxmlformats.org/officeDocument/2006/relationships/image" Target="../media/image9.emf"/><Relationship Id="rId16" Type="http://schemas.openxmlformats.org/officeDocument/2006/relationships/oleObject" Target="../embeddings/oleObject9.bin"/><Relationship Id="rId17" Type="http://schemas.openxmlformats.org/officeDocument/2006/relationships/image" Target="../media/image10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5.emf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oleObject" Target="../embeddings/oleObject5.bin"/><Relationship Id="rId9" Type="http://schemas.openxmlformats.org/officeDocument/2006/relationships/image" Target="../media/image6.emf"/><Relationship Id="rId10" Type="http://schemas.openxmlformats.org/officeDocument/2006/relationships/oleObject" Target="../embeddings/oleObject6.bin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61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61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4" Type="http://schemas.openxmlformats.org/officeDocument/2006/relationships/image" Target="../media/image61.emf"/><Relationship Id="rId5" Type="http://schemas.openxmlformats.org/officeDocument/2006/relationships/oleObject" Target="../embeddings/oleObject98.bin"/><Relationship Id="rId6" Type="http://schemas.openxmlformats.org/officeDocument/2006/relationships/image" Target="../media/image62.emf"/><Relationship Id="rId1" Type="http://schemas.openxmlformats.org/officeDocument/2006/relationships/vmlDrawing" Target="../drawings/vmlDrawing33.vml"/><Relationship Id="rId2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63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64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65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6.emf"/><Relationship Id="rId5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8.emf"/><Relationship Id="rId5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3.emf"/><Relationship Id="rId6" Type="http://schemas.openxmlformats.org/officeDocument/2006/relationships/oleObject" Target="../embeddings/oleObject11.bin"/><Relationship Id="rId7" Type="http://schemas.openxmlformats.org/officeDocument/2006/relationships/image" Target="../media/image14.emf"/><Relationship Id="rId8" Type="http://schemas.openxmlformats.org/officeDocument/2006/relationships/oleObject" Target="../embeddings/oleObject12.bin"/><Relationship Id="rId9" Type="http://schemas.openxmlformats.org/officeDocument/2006/relationships/image" Target="../media/image15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4" Type="http://schemas.openxmlformats.org/officeDocument/2006/relationships/oleObject" Target="../embeddings/oleObject99.bin"/><Relationship Id="rId5" Type="http://schemas.openxmlformats.org/officeDocument/2006/relationships/image" Target="../media/image58.emf"/><Relationship Id="rId6" Type="http://schemas.openxmlformats.org/officeDocument/2006/relationships/oleObject" Target="../embeddings/oleObject100.bin"/><Relationship Id="rId7" Type="http://schemas.openxmlformats.org/officeDocument/2006/relationships/image" Target="../media/image60.emf"/><Relationship Id="rId8" Type="http://schemas.openxmlformats.org/officeDocument/2006/relationships/oleObject" Target="../embeddings/oleObject101.bin"/><Relationship Id="rId9" Type="http://schemas.openxmlformats.org/officeDocument/2006/relationships/image" Target="../media/image57.emf"/><Relationship Id="rId1" Type="http://schemas.openxmlformats.org/officeDocument/2006/relationships/vmlDrawing" Target="../drawings/vmlDrawing34.vml"/><Relationship Id="rId2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4" Type="http://schemas.openxmlformats.org/officeDocument/2006/relationships/oleObject" Target="../embeddings/oleObject102.bin"/><Relationship Id="rId5" Type="http://schemas.openxmlformats.org/officeDocument/2006/relationships/image" Target="../media/image70.emf"/><Relationship Id="rId6" Type="http://schemas.openxmlformats.org/officeDocument/2006/relationships/oleObject" Target="../embeddings/oleObject103.bin"/><Relationship Id="rId7" Type="http://schemas.openxmlformats.org/officeDocument/2006/relationships/image" Target="../media/image57.emf"/><Relationship Id="rId1" Type="http://schemas.openxmlformats.org/officeDocument/2006/relationships/vmlDrawing" Target="../drawings/vmlDrawing35.vml"/><Relationship Id="rId2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4" Type="http://schemas.openxmlformats.org/officeDocument/2006/relationships/oleObject" Target="../embeddings/oleObject104.bin"/><Relationship Id="rId5" Type="http://schemas.openxmlformats.org/officeDocument/2006/relationships/image" Target="../media/image71.emf"/><Relationship Id="rId6" Type="http://schemas.openxmlformats.org/officeDocument/2006/relationships/oleObject" Target="../embeddings/oleObject105.bin"/><Relationship Id="rId7" Type="http://schemas.openxmlformats.org/officeDocument/2006/relationships/image" Target="../media/image72.emf"/><Relationship Id="rId1" Type="http://schemas.openxmlformats.org/officeDocument/2006/relationships/vmlDrawing" Target="../drawings/vmlDrawing36.vml"/><Relationship Id="rId2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61.emf"/></Relationships>
</file>

<file path=ppt/slides/_rels/slide6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6.emf"/><Relationship Id="rId12" Type="http://schemas.openxmlformats.org/officeDocument/2006/relationships/oleObject" Target="../embeddings/oleObject110.bin"/><Relationship Id="rId13" Type="http://schemas.openxmlformats.org/officeDocument/2006/relationships/image" Target="../media/image77.emf"/><Relationship Id="rId1" Type="http://schemas.openxmlformats.org/officeDocument/2006/relationships/vmlDrawing" Target="../drawings/vmlDrawing37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5.xml"/><Relationship Id="rId4" Type="http://schemas.openxmlformats.org/officeDocument/2006/relationships/oleObject" Target="../embeddings/oleObject106.bin"/><Relationship Id="rId5" Type="http://schemas.openxmlformats.org/officeDocument/2006/relationships/image" Target="../media/image73.emf"/><Relationship Id="rId6" Type="http://schemas.openxmlformats.org/officeDocument/2006/relationships/oleObject" Target="../embeddings/oleObject107.bin"/><Relationship Id="rId7" Type="http://schemas.openxmlformats.org/officeDocument/2006/relationships/image" Target="../media/image74.emf"/><Relationship Id="rId8" Type="http://schemas.openxmlformats.org/officeDocument/2006/relationships/oleObject" Target="../embeddings/oleObject108.bin"/><Relationship Id="rId9" Type="http://schemas.openxmlformats.org/officeDocument/2006/relationships/image" Target="../media/image75.emf"/><Relationship Id="rId10" Type="http://schemas.openxmlformats.org/officeDocument/2006/relationships/oleObject" Target="../embeddings/oleObject109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4" Type="http://schemas.openxmlformats.org/officeDocument/2006/relationships/oleObject" Target="../embeddings/oleObject111.bin"/><Relationship Id="rId5" Type="http://schemas.openxmlformats.org/officeDocument/2006/relationships/image" Target="../media/image78.emf"/><Relationship Id="rId1" Type="http://schemas.openxmlformats.org/officeDocument/2006/relationships/vmlDrawing" Target="../drawings/vmlDrawing38.vml"/><Relationship Id="rId2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4" Type="http://schemas.openxmlformats.org/officeDocument/2006/relationships/oleObject" Target="../embeddings/oleObject112.bin"/><Relationship Id="rId5" Type="http://schemas.openxmlformats.org/officeDocument/2006/relationships/image" Target="../media/image79.emf"/><Relationship Id="rId6" Type="http://schemas.openxmlformats.org/officeDocument/2006/relationships/oleObject" Target="../embeddings/oleObject113.bin"/><Relationship Id="rId7" Type="http://schemas.openxmlformats.org/officeDocument/2006/relationships/image" Target="../media/image57.emf"/><Relationship Id="rId1" Type="http://schemas.openxmlformats.org/officeDocument/2006/relationships/vmlDrawing" Target="../drawings/vmlDrawing39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7.emf"/><Relationship Id="rId12" Type="http://schemas.openxmlformats.org/officeDocument/2006/relationships/oleObject" Target="../embeddings/oleObject17.bin"/><Relationship Id="rId13" Type="http://schemas.openxmlformats.org/officeDocument/2006/relationships/image" Target="../media/image18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16.emf"/><Relationship Id="rId6" Type="http://schemas.openxmlformats.org/officeDocument/2006/relationships/oleObject" Target="../embeddings/oleObject14.bin"/><Relationship Id="rId7" Type="http://schemas.openxmlformats.org/officeDocument/2006/relationships/image" Target="../media/image13.emf"/><Relationship Id="rId8" Type="http://schemas.openxmlformats.org/officeDocument/2006/relationships/oleObject" Target="../embeddings/oleObject15.bin"/><Relationship Id="rId9" Type="http://schemas.openxmlformats.org/officeDocument/2006/relationships/image" Target="../media/image14.emf"/><Relationship Id="rId10" Type="http://schemas.openxmlformats.org/officeDocument/2006/relationships/oleObject" Target="../embeddings/oleObject16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4" Type="http://schemas.openxmlformats.org/officeDocument/2006/relationships/oleObject" Target="../embeddings/oleObject114.bin"/><Relationship Id="rId5" Type="http://schemas.openxmlformats.org/officeDocument/2006/relationships/image" Target="../media/image79.emf"/><Relationship Id="rId6" Type="http://schemas.openxmlformats.org/officeDocument/2006/relationships/oleObject" Target="../embeddings/oleObject115.bin"/><Relationship Id="rId7" Type="http://schemas.openxmlformats.org/officeDocument/2006/relationships/image" Target="../media/image80.emf"/><Relationship Id="rId8" Type="http://schemas.openxmlformats.org/officeDocument/2006/relationships/image" Target="../media/image82.png"/><Relationship Id="rId9" Type="http://schemas.openxmlformats.org/officeDocument/2006/relationships/oleObject" Target="../embeddings/oleObject116.bin"/><Relationship Id="rId10" Type="http://schemas.openxmlformats.org/officeDocument/2006/relationships/image" Target="../media/image81.emf"/><Relationship Id="rId1" Type="http://schemas.openxmlformats.org/officeDocument/2006/relationships/vmlDrawing" Target="../drawings/vmlDrawing40.vml"/><Relationship Id="rId2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4" Type="http://schemas.openxmlformats.org/officeDocument/2006/relationships/oleObject" Target="../embeddings/oleObject117.bin"/><Relationship Id="rId5" Type="http://schemas.openxmlformats.org/officeDocument/2006/relationships/image" Target="../media/image83.emf"/><Relationship Id="rId6" Type="http://schemas.openxmlformats.org/officeDocument/2006/relationships/oleObject" Target="../embeddings/oleObject118.bin"/><Relationship Id="rId7" Type="http://schemas.openxmlformats.org/officeDocument/2006/relationships/image" Target="../media/image81.emf"/><Relationship Id="rId1" Type="http://schemas.openxmlformats.org/officeDocument/2006/relationships/vmlDrawing" Target="../drawings/vmlDrawing41.vml"/><Relationship Id="rId2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4" Type="http://schemas.openxmlformats.org/officeDocument/2006/relationships/oleObject" Target="../embeddings/oleObject119.bin"/><Relationship Id="rId5" Type="http://schemas.openxmlformats.org/officeDocument/2006/relationships/image" Target="../media/image84.emf"/><Relationship Id="rId6" Type="http://schemas.openxmlformats.org/officeDocument/2006/relationships/oleObject" Target="../embeddings/oleObject120.bin"/><Relationship Id="rId7" Type="http://schemas.openxmlformats.org/officeDocument/2006/relationships/image" Target="../media/image72.emf"/><Relationship Id="rId8" Type="http://schemas.openxmlformats.org/officeDocument/2006/relationships/image" Target="../media/image61.emf"/><Relationship Id="rId1" Type="http://schemas.openxmlformats.org/officeDocument/2006/relationships/vmlDrawing" Target="../drawings/vmlDrawing42.vml"/><Relationship Id="rId2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61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4" Type="http://schemas.openxmlformats.org/officeDocument/2006/relationships/oleObject" Target="../embeddings/oleObject121.bin"/><Relationship Id="rId5" Type="http://schemas.openxmlformats.org/officeDocument/2006/relationships/image" Target="../media/image85.emf"/><Relationship Id="rId6" Type="http://schemas.openxmlformats.org/officeDocument/2006/relationships/image" Target="../media/image86.emf"/><Relationship Id="rId7" Type="http://schemas.openxmlformats.org/officeDocument/2006/relationships/image" Target="../media/image87.emf"/><Relationship Id="rId1" Type="http://schemas.openxmlformats.org/officeDocument/2006/relationships/vmlDrawing" Target="../drawings/vmlDrawing43.vml"/><Relationship Id="rId2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4" Type="http://schemas.openxmlformats.org/officeDocument/2006/relationships/oleObject" Target="../embeddings/oleObject122.bin"/><Relationship Id="rId5" Type="http://schemas.openxmlformats.org/officeDocument/2006/relationships/image" Target="../media/image88.emf"/><Relationship Id="rId6" Type="http://schemas.openxmlformats.org/officeDocument/2006/relationships/oleObject" Target="../embeddings/oleObject123.bin"/><Relationship Id="rId7" Type="http://schemas.openxmlformats.org/officeDocument/2006/relationships/image" Target="../media/image89.emf"/><Relationship Id="rId8" Type="http://schemas.openxmlformats.org/officeDocument/2006/relationships/oleObject" Target="../embeddings/oleObject124.bin"/><Relationship Id="rId9" Type="http://schemas.openxmlformats.org/officeDocument/2006/relationships/image" Target="../media/image90.emf"/><Relationship Id="rId10" Type="http://schemas.openxmlformats.org/officeDocument/2006/relationships/oleObject" Target="../embeddings/oleObject125.bin"/><Relationship Id="rId11" Type="http://schemas.openxmlformats.org/officeDocument/2006/relationships/image" Target="../media/image91.emf"/><Relationship Id="rId1" Type="http://schemas.openxmlformats.org/officeDocument/2006/relationships/vmlDrawing" Target="../drawings/vmlDrawing44.vml"/><Relationship Id="rId2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4" Type="http://schemas.openxmlformats.org/officeDocument/2006/relationships/oleObject" Target="../embeddings/oleObject126.bin"/><Relationship Id="rId5" Type="http://schemas.openxmlformats.org/officeDocument/2006/relationships/image" Target="../media/image92.emf"/><Relationship Id="rId6" Type="http://schemas.openxmlformats.org/officeDocument/2006/relationships/oleObject" Target="../embeddings/oleObject127.bin"/><Relationship Id="rId7" Type="http://schemas.openxmlformats.org/officeDocument/2006/relationships/image" Target="../media/image93.emf"/><Relationship Id="rId1" Type="http://schemas.openxmlformats.org/officeDocument/2006/relationships/vmlDrawing" Target="../drawings/vmlDrawing45.vml"/><Relationship Id="rId2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4" Type="http://schemas.openxmlformats.org/officeDocument/2006/relationships/oleObject" Target="../embeddings/oleObject128.bin"/><Relationship Id="rId5" Type="http://schemas.openxmlformats.org/officeDocument/2006/relationships/image" Target="../media/image81.emf"/><Relationship Id="rId6" Type="http://schemas.openxmlformats.org/officeDocument/2006/relationships/image" Target="../media/image82.png"/><Relationship Id="rId1" Type="http://schemas.openxmlformats.org/officeDocument/2006/relationships/vmlDrawing" Target="../drawings/vmlDrawing46.vml"/><Relationship Id="rId2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4" Type="http://schemas.openxmlformats.org/officeDocument/2006/relationships/oleObject" Target="../embeddings/oleObject129.bin"/><Relationship Id="rId5" Type="http://schemas.openxmlformats.org/officeDocument/2006/relationships/image" Target="../media/image78.emf"/><Relationship Id="rId1" Type="http://schemas.openxmlformats.org/officeDocument/2006/relationships/vmlDrawing" Target="../drawings/vmlDrawing47.vml"/><Relationship Id="rId2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9.emf"/><Relationship Id="rId12" Type="http://schemas.openxmlformats.org/officeDocument/2006/relationships/oleObject" Target="../embeddings/oleObject22.bin"/><Relationship Id="rId13" Type="http://schemas.openxmlformats.org/officeDocument/2006/relationships/image" Target="../media/image18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18.bin"/><Relationship Id="rId5" Type="http://schemas.openxmlformats.org/officeDocument/2006/relationships/image" Target="../media/image16.emf"/><Relationship Id="rId6" Type="http://schemas.openxmlformats.org/officeDocument/2006/relationships/oleObject" Target="../embeddings/oleObject19.bin"/><Relationship Id="rId7" Type="http://schemas.openxmlformats.org/officeDocument/2006/relationships/image" Target="../media/image13.emf"/><Relationship Id="rId8" Type="http://schemas.openxmlformats.org/officeDocument/2006/relationships/oleObject" Target="../embeddings/oleObject20.bin"/><Relationship Id="rId9" Type="http://schemas.openxmlformats.org/officeDocument/2006/relationships/image" Target="../media/image14.emf"/><Relationship Id="rId10" Type="http://schemas.openxmlformats.org/officeDocument/2006/relationships/oleObject" Target="../embeddings/oleObject21.bin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4" Type="http://schemas.openxmlformats.org/officeDocument/2006/relationships/oleObject" Target="../embeddings/oleObject130.bin"/><Relationship Id="rId5" Type="http://schemas.openxmlformats.org/officeDocument/2006/relationships/image" Target="../media/image94.emf"/><Relationship Id="rId6" Type="http://schemas.openxmlformats.org/officeDocument/2006/relationships/oleObject" Target="../embeddings/oleObject131.bin"/><Relationship Id="rId7" Type="http://schemas.openxmlformats.org/officeDocument/2006/relationships/image" Target="../media/image95.emf"/><Relationship Id="rId1" Type="http://schemas.openxmlformats.org/officeDocument/2006/relationships/vmlDrawing" Target="../drawings/vmlDrawing48.vml"/><Relationship Id="rId2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4" Type="http://schemas.openxmlformats.org/officeDocument/2006/relationships/oleObject" Target="../embeddings/oleObject132.bin"/><Relationship Id="rId5" Type="http://schemas.openxmlformats.org/officeDocument/2006/relationships/image" Target="../media/image95.emf"/><Relationship Id="rId1" Type="http://schemas.openxmlformats.org/officeDocument/2006/relationships/vmlDrawing" Target="../drawings/vmlDrawing49.vml"/><Relationship Id="rId2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4" Type="http://schemas.openxmlformats.org/officeDocument/2006/relationships/oleObject" Target="../embeddings/oleObject133.bin"/><Relationship Id="rId5" Type="http://schemas.openxmlformats.org/officeDocument/2006/relationships/image" Target="../media/image96.emf"/><Relationship Id="rId6" Type="http://schemas.openxmlformats.org/officeDocument/2006/relationships/oleObject" Target="../embeddings/oleObject134.bin"/><Relationship Id="rId7" Type="http://schemas.openxmlformats.org/officeDocument/2006/relationships/image" Target="../media/image97.emf"/><Relationship Id="rId8" Type="http://schemas.openxmlformats.org/officeDocument/2006/relationships/oleObject" Target="../embeddings/oleObject135.bin"/><Relationship Id="rId9" Type="http://schemas.openxmlformats.org/officeDocument/2006/relationships/image" Target="../media/image95.emf"/><Relationship Id="rId1" Type="http://schemas.openxmlformats.org/officeDocument/2006/relationships/vmlDrawing" Target="../drawings/vmlDrawing50.vml"/><Relationship Id="rId2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4" Type="http://schemas.openxmlformats.org/officeDocument/2006/relationships/image" Target="../media/image61.emf"/><Relationship Id="rId5" Type="http://schemas.openxmlformats.org/officeDocument/2006/relationships/oleObject" Target="../embeddings/oleObject136.bin"/><Relationship Id="rId6" Type="http://schemas.openxmlformats.org/officeDocument/2006/relationships/image" Target="../media/image62.emf"/><Relationship Id="rId1" Type="http://schemas.openxmlformats.org/officeDocument/2006/relationships/vmlDrawing" Target="../drawings/vmlDrawing51.vml"/><Relationship Id="rId2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4" Type="http://schemas.openxmlformats.org/officeDocument/2006/relationships/oleObject" Target="../embeddings/oleObject137.bin"/><Relationship Id="rId5" Type="http://schemas.openxmlformats.org/officeDocument/2006/relationships/image" Target="../media/image98.emf"/><Relationship Id="rId6" Type="http://schemas.openxmlformats.org/officeDocument/2006/relationships/oleObject" Target="../embeddings/oleObject138.bin"/><Relationship Id="rId7" Type="http://schemas.openxmlformats.org/officeDocument/2006/relationships/image" Target="../media/image99.emf"/><Relationship Id="rId1" Type="http://schemas.openxmlformats.org/officeDocument/2006/relationships/vmlDrawing" Target="../drawings/vmlDrawing52.vml"/><Relationship Id="rId2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4" Type="http://schemas.openxmlformats.org/officeDocument/2006/relationships/image" Target="../media/image20.emf"/><Relationship Id="rId5" Type="http://schemas.openxmlformats.org/officeDocument/2006/relationships/oleObject" Target="../embeddings/oleObject24.bin"/><Relationship Id="rId6" Type="http://schemas.openxmlformats.org/officeDocument/2006/relationships/image" Target="../media/image21.emf"/><Relationship Id="rId7" Type="http://schemas.openxmlformats.org/officeDocument/2006/relationships/oleObject" Target="../embeddings/oleObject25.bin"/><Relationship Id="rId8" Type="http://schemas.openxmlformats.org/officeDocument/2006/relationships/image" Target="../media/image22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1" y="457200"/>
            <a:ext cx="7772400" cy="1524000"/>
          </a:xfrm>
        </p:spPr>
        <p:txBody>
          <a:bodyPr/>
          <a:lstStyle/>
          <a:p>
            <a:pPr algn="ctr" eaLnBrk="1" hangingPunct="1"/>
            <a:r>
              <a:rPr lang="en-US" sz="3600" dirty="0" smtClean="0">
                <a:ea typeface="宋体" pitchFamily="2" charset="-122"/>
              </a:rPr>
              <a:t>Online Optimization </a:t>
            </a:r>
            <a:r>
              <a:rPr lang="en-US" sz="3600" smtClean="0">
                <a:ea typeface="宋体" pitchFamily="2" charset="-122"/>
              </a:rPr>
              <a:t/>
            </a:r>
            <a:br>
              <a:rPr lang="en-US" sz="3600" smtClean="0">
                <a:ea typeface="宋体" pitchFamily="2" charset="-122"/>
              </a:rPr>
            </a:br>
            <a:r>
              <a:rPr lang="en-US" sz="3600" smtClean="0">
                <a:ea typeface="宋体" pitchFamily="2" charset="-122"/>
              </a:rPr>
              <a:t>of Power </a:t>
            </a:r>
            <a:r>
              <a:rPr lang="en-US" sz="3600" dirty="0" smtClean="0">
                <a:ea typeface="宋体" pitchFamily="2" charset="-122"/>
              </a:rPr>
              <a:t>Networks</a:t>
            </a:r>
            <a:endParaRPr lang="en-US" sz="3600" dirty="0" smtClean="0"/>
          </a:p>
        </p:txBody>
      </p:sp>
      <p:sp>
        <p:nvSpPr>
          <p:cNvPr id="5124" name="Line 4"/>
          <p:cNvSpPr>
            <a:spLocks noChangeShapeType="1"/>
          </p:cNvSpPr>
          <p:nvPr/>
        </p:nvSpPr>
        <p:spPr bwMode="auto">
          <a:xfrm>
            <a:off x="914400" y="2057400"/>
            <a:ext cx="7315200" cy="0"/>
          </a:xfrm>
          <a:prstGeom prst="line">
            <a:avLst/>
          </a:prstGeom>
          <a:noFill/>
          <a:ln w="57150">
            <a:solidFill>
              <a:schemeClr val="accent2"/>
            </a:solidFill>
            <a:round/>
            <a:headEnd/>
            <a:tailEnd/>
          </a:ln>
        </p:spPr>
        <p:txBody>
          <a:bodyPr lIns="91430" tIns="45716" rIns="91430" bIns="45716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143000" y="2819400"/>
            <a:ext cx="320040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altLang="zh-CN" sz="500" kern="0" dirty="0" smtClean="0">
              <a:latin typeface="+mn-lt"/>
              <a:ea typeface="宋体" pitchFamily="2" charset="-122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800" kern="0" dirty="0" err="1">
                <a:solidFill>
                  <a:srgbClr val="0000FF"/>
                </a:solidFill>
                <a:latin typeface="Trebuchet MS" pitchFamily="34" charset="0"/>
              </a:rPr>
              <a:t>Changhong</a:t>
            </a:r>
            <a:r>
              <a:rPr lang="en-US" sz="2800" kern="0" dirty="0">
                <a:solidFill>
                  <a:srgbClr val="0000FF"/>
                </a:solidFill>
                <a:latin typeface="Trebuchet MS" pitchFamily="34" charset="0"/>
              </a:rPr>
              <a:t> </a:t>
            </a:r>
            <a:r>
              <a:rPr lang="en-US" sz="2800" kern="0" dirty="0" smtClean="0">
                <a:solidFill>
                  <a:srgbClr val="0000FF"/>
                </a:solidFill>
                <a:latin typeface="Trebuchet MS" pitchFamily="34" charset="0"/>
              </a:rPr>
              <a:t>Zhao</a:t>
            </a: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800" kern="0" dirty="0" err="1" smtClean="0">
                <a:latin typeface="Trebuchet MS" pitchFamily="34" charset="0"/>
              </a:rPr>
              <a:t>Lingwen</a:t>
            </a:r>
            <a:r>
              <a:rPr lang="en-US" sz="2800" kern="0" dirty="0" smtClean="0">
                <a:latin typeface="Trebuchet MS" pitchFamily="34" charset="0"/>
              </a:rPr>
              <a:t> </a:t>
            </a:r>
            <a:r>
              <a:rPr lang="en-US" sz="2800" kern="0" dirty="0" err="1" smtClean="0">
                <a:latin typeface="Trebuchet MS" pitchFamily="34" charset="0"/>
              </a:rPr>
              <a:t>Gan</a:t>
            </a:r>
            <a:endParaRPr lang="en-US" sz="2800" kern="0" dirty="0">
              <a:latin typeface="Trebuchet MS" pitchFamily="34" charset="0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800" kern="0" dirty="0" smtClean="0">
                <a:solidFill>
                  <a:srgbClr val="0000FF"/>
                </a:solidFill>
                <a:latin typeface="Trebuchet MS" pitchFamily="34" charset="0"/>
              </a:rPr>
              <a:t>Steven Low</a:t>
            </a:r>
            <a:endParaRPr lang="en-US" sz="2400" kern="0" dirty="0" smtClean="0">
              <a:solidFill>
                <a:srgbClr val="0000FF"/>
              </a:solidFill>
              <a:latin typeface="Trebuchet MS" pitchFamily="34" charset="0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400" kern="0" dirty="0" smtClean="0">
                <a:latin typeface="Trebuchet MS" pitchFamily="34" charset="0"/>
              </a:rPr>
              <a:t>EE, CMS, Caltech</a:t>
            </a:r>
            <a:endParaRPr lang="en-US" sz="1200" kern="0" dirty="0" smtClean="0">
              <a:latin typeface="+mn-lt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sz="1600" kern="0" dirty="0" smtClean="0"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682210" y="6031468"/>
            <a:ext cx="1583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January 2016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724399" y="3352800"/>
            <a:ext cx="3352801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altLang="zh-CN" sz="500" kern="0" dirty="0" smtClean="0">
              <a:latin typeface="+mn-lt"/>
              <a:ea typeface="宋体" pitchFamily="2" charset="-122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800" kern="0" dirty="0" smtClean="0">
                <a:solidFill>
                  <a:srgbClr val="000000"/>
                </a:solidFill>
                <a:latin typeface="Trebuchet MS" pitchFamily="34" charset="0"/>
              </a:rPr>
              <a:t>Enrique </a:t>
            </a:r>
            <a:r>
              <a:rPr lang="en-US" sz="2800" kern="0" dirty="0" err="1" smtClean="0">
                <a:solidFill>
                  <a:srgbClr val="000000"/>
                </a:solidFill>
                <a:latin typeface="Trebuchet MS" pitchFamily="34" charset="0"/>
              </a:rPr>
              <a:t>Mallada</a:t>
            </a:r>
            <a:endParaRPr lang="en-US" sz="2800" kern="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sz="2800" kern="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400" kern="0" dirty="0" smtClean="0">
                <a:latin typeface="Trebuchet MS" pitchFamily="34" charset="0"/>
              </a:rPr>
              <a:t>ME, Johns Hopkins</a:t>
            </a:r>
            <a:endParaRPr lang="en-US" sz="1200" kern="0" dirty="0" smtClean="0">
              <a:latin typeface="+mn-lt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sz="1200" kern="0" dirty="0" smtClean="0">
              <a:latin typeface="+mn-lt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sz="1600" kern="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288892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Branch flow model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800600" y="1143000"/>
            <a:ext cx="2716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Branch flow model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38200" y="1143000"/>
            <a:ext cx="285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Bus injection model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9921533"/>
              </p:ext>
            </p:extLst>
          </p:nvPr>
        </p:nvGraphicFramePr>
        <p:xfrm>
          <a:off x="152400" y="1828800"/>
          <a:ext cx="3657600" cy="10184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925" name="Equation" r:id="rId4" imgW="1549400" imgH="431800" progId="Equation.3">
                  <p:embed/>
                </p:oleObj>
              </mc:Choice>
              <mc:Fallback>
                <p:oleObj name="Equation" r:id="rId4" imgW="15494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1828800"/>
                        <a:ext cx="3657600" cy="10184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10475"/>
              </p:ext>
            </p:extLst>
          </p:nvPr>
        </p:nvGraphicFramePr>
        <p:xfrm>
          <a:off x="762000" y="4876800"/>
          <a:ext cx="1973263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926" name="Equation" r:id="rId6" imgW="2578100" imgH="546100" progId="Equation.3">
                  <p:embed/>
                </p:oleObj>
              </mc:Choice>
              <mc:Fallback>
                <p:oleObj name="Equation" r:id="rId6" imgW="2578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62000" y="4876800"/>
                        <a:ext cx="1973263" cy="434975"/>
                      </a:xfrm>
                      <a:prstGeom prst="rect">
                        <a:avLst/>
                      </a:prstGeom>
                      <a:noFill/>
                      <a:ln w="5715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685151"/>
              </p:ext>
            </p:extLst>
          </p:nvPr>
        </p:nvGraphicFramePr>
        <p:xfrm>
          <a:off x="4876800" y="1868488"/>
          <a:ext cx="3690938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927" name="Equation" r:id="rId8" imgW="4660900" imgH="1041400" progId="Equation.3">
                  <p:embed/>
                </p:oleObj>
              </mc:Choice>
              <mc:Fallback>
                <p:oleObj name="Equation" r:id="rId8" imgW="4660900" imgH="1041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876800" y="1868488"/>
                        <a:ext cx="3690938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8487915"/>
              </p:ext>
            </p:extLst>
          </p:nvPr>
        </p:nvGraphicFramePr>
        <p:xfrm>
          <a:off x="4297363" y="2819400"/>
          <a:ext cx="4841875" cy="153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928" name="Equation" r:id="rId10" imgW="5194300" imgH="1739900" progId="Equation.3">
                  <p:embed/>
                </p:oleObj>
              </mc:Choice>
              <mc:Fallback>
                <p:oleObj name="Equation" r:id="rId10" imgW="5194300" imgH="173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297363" y="2819400"/>
                        <a:ext cx="4841875" cy="153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4572000" y="4800600"/>
            <a:ext cx="34482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+  cycle condition on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172200" y="6211669"/>
            <a:ext cx="2759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[</a:t>
            </a:r>
            <a:r>
              <a:rPr lang="en-US" dirty="0" err="1" smtClean="0">
                <a:solidFill>
                  <a:srgbClr val="0000FF"/>
                </a:solidFill>
              </a:rPr>
              <a:t>Farivar</a:t>
            </a:r>
            <a:r>
              <a:rPr lang="en-US" dirty="0" smtClean="0">
                <a:solidFill>
                  <a:srgbClr val="0000FF"/>
                </a:solidFill>
              </a:rPr>
              <a:t> &amp; Low 2013 TPS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Bose et al 2012 </a:t>
            </a:r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]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36199" y="6248400"/>
            <a:ext cx="3288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 smtClean="0">
                <a:solidFill>
                  <a:srgbClr val="0000FF"/>
                </a:solidFill>
              </a:rPr>
              <a:t>Theorem</a:t>
            </a:r>
            <a:r>
              <a:rPr lang="en-US" sz="2400" dirty="0" smtClean="0">
                <a:solidFill>
                  <a:srgbClr val="0000FF"/>
                </a:solidFill>
              </a:rPr>
              <a:t>:  BIM = BFM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87322"/>
              </p:ext>
            </p:extLst>
          </p:nvPr>
        </p:nvGraphicFramePr>
        <p:xfrm>
          <a:off x="4610100" y="5483225"/>
          <a:ext cx="3314700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929" name="Equation" r:id="rId12" imgW="1473200" imgH="228600" progId="Equation.3">
                  <p:embed/>
                </p:oleObj>
              </mc:Choice>
              <mc:Fallback>
                <p:oleObj name="Equation" r:id="rId12" imgW="1473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610100" y="5483225"/>
                        <a:ext cx="3314700" cy="536575"/>
                      </a:xfrm>
                      <a:prstGeom prst="rect">
                        <a:avLst/>
                      </a:prstGeom>
                      <a:noFill/>
                      <a:ln w="5715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78828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Branch flow model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4102" y="1447800"/>
            <a:ext cx="8738242" cy="48320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/>
              <a:t>BFM and BIM are </a:t>
            </a:r>
            <a:r>
              <a:rPr lang="en-US" sz="2800" b="1" dirty="0" smtClean="0">
                <a:solidFill>
                  <a:srgbClr val="0000FF"/>
                </a:solidFill>
              </a:rPr>
              <a:t>equivalent</a:t>
            </a:r>
            <a:r>
              <a:rPr lang="en-US" sz="2800" b="1" dirty="0" smtClean="0"/>
              <a:t> </a:t>
            </a:r>
            <a:r>
              <a:rPr lang="en-US" sz="2800" dirty="0" smtClean="0"/>
              <a:t>(nonlinear </a:t>
            </a:r>
            <a:r>
              <a:rPr lang="en-US" sz="2800" dirty="0" err="1" smtClean="0"/>
              <a:t>bijection</a:t>
            </a:r>
            <a:r>
              <a:rPr lang="en-US" sz="2800" dirty="0" smtClean="0"/>
              <a:t>)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… but some results are easier to formulate or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 prove in one than the other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BFM is much more </a:t>
            </a:r>
            <a:r>
              <a:rPr lang="en-US" sz="2800" dirty="0" smtClean="0">
                <a:solidFill>
                  <a:srgbClr val="0000FF"/>
                </a:solidFill>
              </a:rPr>
              <a:t>numerically stable </a:t>
            </a:r>
            <a:endParaRPr lang="en-US" sz="2800" dirty="0">
              <a:solidFill>
                <a:srgbClr val="0000FF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BFM is useful for </a:t>
            </a:r>
            <a:r>
              <a:rPr lang="en-US" sz="2800" dirty="0" smtClean="0">
                <a:solidFill>
                  <a:srgbClr val="0000FF"/>
                </a:solidFill>
              </a:rPr>
              <a:t>radial</a:t>
            </a:r>
            <a:r>
              <a:rPr lang="en-US" sz="2800" dirty="0" smtClean="0"/>
              <a:t> networks</a:t>
            </a:r>
          </a:p>
          <a:p>
            <a:pPr marL="800053" lvl="1" indent="-342900">
              <a:buFont typeface="Arial"/>
              <a:buChar char="•"/>
            </a:pPr>
            <a:r>
              <a:rPr lang="en-US" sz="2800" dirty="0" smtClean="0"/>
              <a:t>Extremely efficient computation (BFS)</a:t>
            </a:r>
          </a:p>
          <a:p>
            <a:pPr marL="800053" lvl="1" indent="-342900">
              <a:buFont typeface="Arial"/>
              <a:buChar char="•"/>
            </a:pPr>
            <a:r>
              <a:rPr lang="en-US" sz="2800" dirty="0" smtClean="0"/>
              <a:t>Much better linearization</a:t>
            </a:r>
          </a:p>
          <a:p>
            <a:pPr marL="800053" lvl="1" indent="-342900">
              <a:buFont typeface="Arial"/>
              <a:buChar char="•"/>
            </a:pPr>
            <a:r>
              <a:rPr lang="en-US" sz="2800" dirty="0" smtClean="0"/>
              <a:t>Compact extension to multiphase unbalanced </a:t>
            </a:r>
            <a:r>
              <a:rPr lang="en-US" sz="2800" dirty="0" err="1" smtClean="0"/>
              <a:t>nk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6845002" y="6214646"/>
            <a:ext cx="20703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solidFill>
                  <a:srgbClr val="0000FF"/>
                </a:solidFill>
              </a:rPr>
              <a:t>Gan</a:t>
            </a:r>
            <a:r>
              <a:rPr lang="en-US" sz="1600" dirty="0" smtClean="0">
                <a:solidFill>
                  <a:srgbClr val="0000FF"/>
                </a:solidFill>
              </a:rPr>
              <a:t> &amp; L PSCC 2014</a:t>
            </a:r>
            <a:endParaRPr 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617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Branch flow model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800600" y="1143000"/>
            <a:ext cx="2716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Branch flow model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38200" y="1143000"/>
            <a:ext cx="285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Bus injection model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2283"/>
              </p:ext>
            </p:extLst>
          </p:nvPr>
        </p:nvGraphicFramePr>
        <p:xfrm>
          <a:off x="152400" y="1828800"/>
          <a:ext cx="3657600" cy="10184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8079" name="Equation" r:id="rId4" imgW="1549400" imgH="431800" progId="Equation.3">
                  <p:embed/>
                </p:oleObj>
              </mc:Choice>
              <mc:Fallback>
                <p:oleObj name="Equation" r:id="rId4" imgW="15494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1828800"/>
                        <a:ext cx="3657600" cy="10184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5716070"/>
              </p:ext>
            </p:extLst>
          </p:nvPr>
        </p:nvGraphicFramePr>
        <p:xfrm>
          <a:off x="762000" y="4876800"/>
          <a:ext cx="1973263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8080" name="Equation" r:id="rId6" imgW="2578100" imgH="546100" progId="Equation.3">
                  <p:embed/>
                </p:oleObj>
              </mc:Choice>
              <mc:Fallback>
                <p:oleObj name="Equation" r:id="rId6" imgW="2578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62000" y="4876800"/>
                        <a:ext cx="1973263" cy="434975"/>
                      </a:xfrm>
                      <a:prstGeom prst="rect">
                        <a:avLst/>
                      </a:prstGeom>
                      <a:noFill/>
                      <a:ln w="5715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8268467"/>
              </p:ext>
            </p:extLst>
          </p:nvPr>
        </p:nvGraphicFramePr>
        <p:xfrm>
          <a:off x="4876800" y="1868488"/>
          <a:ext cx="3690938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8081" name="Equation" r:id="rId8" imgW="4660900" imgH="1041400" progId="Equation.3">
                  <p:embed/>
                </p:oleObj>
              </mc:Choice>
              <mc:Fallback>
                <p:oleObj name="Equation" r:id="rId8" imgW="4660900" imgH="1041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876800" y="1868488"/>
                        <a:ext cx="3690938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5244816"/>
              </p:ext>
            </p:extLst>
          </p:nvPr>
        </p:nvGraphicFramePr>
        <p:xfrm>
          <a:off x="4297363" y="2819400"/>
          <a:ext cx="4841875" cy="153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8082" name="Equation" r:id="rId10" imgW="5194300" imgH="1739900" progId="Equation.3">
                  <p:embed/>
                </p:oleObj>
              </mc:Choice>
              <mc:Fallback>
                <p:oleObj name="Equation" r:id="rId10" imgW="5194300" imgH="173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297363" y="2819400"/>
                        <a:ext cx="4841875" cy="153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4572000" y="4800600"/>
            <a:ext cx="34482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+  cycle condition on 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6628854"/>
              </p:ext>
            </p:extLst>
          </p:nvPr>
        </p:nvGraphicFramePr>
        <p:xfrm>
          <a:off x="4610100" y="5483225"/>
          <a:ext cx="3314700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8083" name="Equation" r:id="rId12" imgW="1473200" imgH="228600" progId="Equation.3">
                  <p:embed/>
                </p:oleObj>
              </mc:Choice>
              <mc:Fallback>
                <p:oleObj name="Equation" r:id="rId12" imgW="1473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610100" y="5483225"/>
                        <a:ext cx="3314700" cy="536575"/>
                      </a:xfrm>
                      <a:prstGeom prst="rect">
                        <a:avLst/>
                      </a:prstGeom>
                      <a:noFill/>
                      <a:ln w="5715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96843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SOCP relaxation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800600" y="1143000"/>
            <a:ext cx="2716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Branch flow model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38200" y="1143000"/>
            <a:ext cx="285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Bus injection model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8230662"/>
              </p:ext>
            </p:extLst>
          </p:nvPr>
        </p:nvGraphicFramePr>
        <p:xfrm>
          <a:off x="4876800" y="1868488"/>
          <a:ext cx="3690938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3539" name="Equation" r:id="rId4" imgW="4660900" imgH="1041400" progId="Equation.3">
                  <p:embed/>
                </p:oleObj>
              </mc:Choice>
              <mc:Fallback>
                <p:oleObj name="Equation" r:id="rId4" imgW="4660900" imgH="1041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76800" y="1868488"/>
                        <a:ext cx="3690938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3404130"/>
              </p:ext>
            </p:extLst>
          </p:nvPr>
        </p:nvGraphicFramePr>
        <p:xfrm>
          <a:off x="4297363" y="2819400"/>
          <a:ext cx="4841875" cy="153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3540" name="Equation" r:id="rId6" imgW="5194300" imgH="1739900" progId="Equation.3">
                  <p:embed/>
                </p:oleObj>
              </mc:Choice>
              <mc:Fallback>
                <p:oleObj name="Equation" r:id="rId6" imgW="5194300" imgH="173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97363" y="2819400"/>
                        <a:ext cx="4841875" cy="153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0273041"/>
              </p:ext>
            </p:extLst>
          </p:nvPr>
        </p:nvGraphicFramePr>
        <p:xfrm>
          <a:off x="152400" y="1828800"/>
          <a:ext cx="3657600" cy="10184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3541" name="Equation" r:id="rId8" imgW="1549400" imgH="431800" progId="Equation.3">
                  <p:embed/>
                </p:oleObj>
              </mc:Choice>
              <mc:Fallback>
                <p:oleObj name="Equation" r:id="rId8" imgW="15494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2400" y="1828800"/>
                        <a:ext cx="3657600" cy="10184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3014521"/>
              </p:ext>
            </p:extLst>
          </p:nvPr>
        </p:nvGraphicFramePr>
        <p:xfrm>
          <a:off x="762000" y="4876800"/>
          <a:ext cx="1973263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3542" name="Equation" r:id="rId10" imgW="2578100" imgH="546100" progId="Equation.3">
                  <p:embed/>
                </p:oleObj>
              </mc:Choice>
              <mc:Fallback>
                <p:oleObj name="Equation" r:id="rId10" imgW="2578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62000" y="4876800"/>
                        <a:ext cx="1973263" cy="434975"/>
                      </a:xfrm>
                      <a:prstGeom prst="rect">
                        <a:avLst/>
                      </a:prstGeom>
                      <a:noFill/>
                      <a:ln w="5715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 bwMode="auto">
          <a:xfrm>
            <a:off x="76200" y="1219200"/>
            <a:ext cx="3810000" cy="4800600"/>
          </a:xfrm>
          <a:prstGeom prst="rect">
            <a:avLst/>
          </a:prstGeom>
          <a:solidFill>
            <a:schemeClr val="bg1">
              <a:alpha val="71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6628854"/>
              </p:ext>
            </p:extLst>
          </p:nvPr>
        </p:nvGraphicFramePr>
        <p:xfrm>
          <a:off x="4610100" y="5483225"/>
          <a:ext cx="3314700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3543" name="Equation" r:id="rId12" imgW="1473200" imgH="228600" progId="Equation.3">
                  <p:embed/>
                </p:oleObj>
              </mc:Choice>
              <mc:Fallback>
                <p:oleObj name="Equation" r:id="rId12" imgW="1473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610100" y="5483225"/>
                        <a:ext cx="3314700" cy="536575"/>
                      </a:xfrm>
                      <a:prstGeom prst="rect">
                        <a:avLst/>
                      </a:prstGeom>
                      <a:noFill/>
                      <a:ln w="5715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211234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SOCP relaxation of OPF</a:t>
            </a:r>
            <a:endParaRPr lang="en-US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815042"/>
              </p:ext>
            </p:extLst>
          </p:nvPr>
        </p:nvGraphicFramePr>
        <p:xfrm>
          <a:off x="990600" y="1600200"/>
          <a:ext cx="2997200" cy="614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337" name="Equation" r:id="rId4" imgW="3213100" imgH="698500" progId="Equation.3">
                  <p:embed/>
                </p:oleObj>
              </mc:Choice>
              <mc:Fallback>
                <p:oleObj name="Equation" r:id="rId4" imgW="3213100" imgH="698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0600" y="1600200"/>
                        <a:ext cx="2997200" cy="614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4756659"/>
              </p:ext>
            </p:extLst>
          </p:nvPr>
        </p:nvGraphicFramePr>
        <p:xfrm>
          <a:off x="914400" y="3200400"/>
          <a:ext cx="3268662" cy="636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338" name="Equation" r:id="rId6" imgW="3505200" imgH="723900" progId="Equation.3">
                  <p:embed/>
                </p:oleObj>
              </mc:Choice>
              <mc:Fallback>
                <p:oleObj name="Equation" r:id="rId6" imgW="3505200" imgH="723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14400" y="3200400"/>
                        <a:ext cx="3268662" cy="636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0642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04800"/>
            <a:ext cx="8305800" cy="838200"/>
          </a:xfrm>
        </p:spPr>
        <p:txBody>
          <a:bodyPr/>
          <a:lstStyle/>
          <a:p>
            <a:pPr eaLnBrk="1" hangingPunct="1"/>
            <a:r>
              <a:rPr lang="en-US" altLang="zh-CN" sz="3200" dirty="0" smtClean="0">
                <a:ea typeface="宋体" pitchFamily="2" charset="-122"/>
              </a:rPr>
              <a:t>Sufficient </a:t>
            </a:r>
            <a:r>
              <a:rPr lang="en-US" altLang="zh-CN" sz="3200" dirty="0" err="1" smtClean="0">
                <a:ea typeface="宋体" pitchFamily="2" charset="-122"/>
              </a:rPr>
              <a:t>conds</a:t>
            </a:r>
            <a:r>
              <a:rPr lang="en-US" altLang="zh-CN" sz="3200" dirty="0" smtClean="0">
                <a:ea typeface="宋体" pitchFamily="2" charset="-122"/>
              </a:rPr>
              <a:t> for exact relaxation</a:t>
            </a:r>
            <a:endParaRPr lang="en-US" sz="32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600200"/>
            <a:ext cx="9113520" cy="3505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8600" y="6172200"/>
            <a:ext cx="8617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Tutorial</a:t>
            </a:r>
            <a:r>
              <a:rPr lang="en-US" dirty="0" smtClean="0">
                <a:solidFill>
                  <a:srgbClr val="0000FF"/>
                </a:solidFill>
              </a:rPr>
              <a:t>: Convex relaxation of OPF, IEEE Trans. Control of Network Systems, 2014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5181600"/>
            <a:ext cx="8075122" cy="646331"/>
          </a:xfrm>
          <a:prstGeom prst="rect">
            <a:avLst/>
          </a:prstGeom>
          <a:noFill/>
          <a:ln>
            <a:solidFill>
              <a:srgbClr val="A3B2C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For mesh networks, see recent works of Andy Sun, Pascal van </a:t>
            </a:r>
            <a:r>
              <a:rPr lang="en-US" dirty="0" err="1" smtClean="0">
                <a:solidFill>
                  <a:srgbClr val="0000FF"/>
                </a:solidFill>
              </a:rPr>
              <a:t>Hentenryck</a:t>
            </a:r>
            <a:r>
              <a:rPr lang="en-US" dirty="0" smtClean="0">
                <a:solidFill>
                  <a:srgbClr val="0000FF"/>
                </a:solidFill>
              </a:rPr>
              <a:t> on</a:t>
            </a:r>
          </a:p>
          <a:p>
            <a:r>
              <a:rPr lang="en-US" dirty="0">
                <a:solidFill>
                  <a:srgbClr val="0000FF"/>
                </a:solidFill>
              </a:rPr>
              <a:t>r</a:t>
            </a:r>
            <a:r>
              <a:rPr lang="en-US" dirty="0" smtClean="0">
                <a:solidFill>
                  <a:srgbClr val="0000FF"/>
                </a:solidFill>
              </a:rPr>
              <a:t>elaxation of cycle condition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152400" y="3505200"/>
            <a:ext cx="8839200" cy="2438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4146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04800"/>
            <a:ext cx="8305800" cy="838200"/>
          </a:xfrm>
        </p:spPr>
        <p:txBody>
          <a:bodyPr/>
          <a:lstStyle/>
          <a:p>
            <a:pPr eaLnBrk="1" hangingPunct="1"/>
            <a:r>
              <a:rPr lang="en-US" altLang="zh-CN" sz="3200" dirty="0" smtClean="0">
                <a:ea typeface="宋体" pitchFamily="2" charset="-122"/>
              </a:rPr>
              <a:t>Sufficient </a:t>
            </a:r>
            <a:r>
              <a:rPr lang="en-US" altLang="zh-CN" sz="3200" dirty="0" err="1" smtClean="0">
                <a:ea typeface="宋体" pitchFamily="2" charset="-122"/>
              </a:rPr>
              <a:t>conds</a:t>
            </a:r>
            <a:r>
              <a:rPr lang="en-US" altLang="zh-CN" sz="3200" dirty="0" smtClean="0">
                <a:ea typeface="宋体" pitchFamily="2" charset="-122"/>
              </a:rPr>
              <a:t> for exact relaxation</a:t>
            </a:r>
            <a:endParaRPr lang="en-US" sz="32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600200"/>
            <a:ext cx="9113520" cy="3505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8600" y="6172200"/>
            <a:ext cx="8617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00FF"/>
                </a:solidFill>
              </a:rPr>
              <a:t>Tutorial</a:t>
            </a:r>
            <a:r>
              <a:rPr lang="en-US" dirty="0" smtClean="0">
                <a:solidFill>
                  <a:srgbClr val="0000FF"/>
                </a:solidFill>
              </a:rPr>
              <a:t>: Convex relaxation of OPF, IEEE Trans. Control of Network Systems, 2014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5181600"/>
            <a:ext cx="8075122" cy="646331"/>
          </a:xfrm>
          <a:prstGeom prst="rect">
            <a:avLst/>
          </a:prstGeom>
          <a:noFill/>
          <a:ln>
            <a:solidFill>
              <a:srgbClr val="A3B2C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For mesh networks, see recent works of Andy Sun, Pascal van </a:t>
            </a:r>
            <a:r>
              <a:rPr lang="en-US" dirty="0" err="1" smtClean="0">
                <a:solidFill>
                  <a:srgbClr val="0000FF"/>
                </a:solidFill>
              </a:rPr>
              <a:t>Hentenryck</a:t>
            </a:r>
            <a:r>
              <a:rPr lang="en-US" dirty="0" smtClean="0">
                <a:solidFill>
                  <a:srgbClr val="0000FF"/>
                </a:solidFill>
              </a:rPr>
              <a:t> on</a:t>
            </a:r>
          </a:p>
          <a:p>
            <a:r>
              <a:rPr lang="en-US" dirty="0">
                <a:solidFill>
                  <a:srgbClr val="0000FF"/>
                </a:solidFill>
              </a:rPr>
              <a:t>r</a:t>
            </a:r>
            <a:r>
              <a:rPr lang="en-US" dirty="0" smtClean="0">
                <a:solidFill>
                  <a:srgbClr val="0000FF"/>
                </a:solidFill>
              </a:rPr>
              <a:t>elaxation of cycle condition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532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SOCP relaxation of OPF</a:t>
            </a:r>
            <a:endParaRPr lang="en-US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2273970"/>
              </p:ext>
            </p:extLst>
          </p:nvPr>
        </p:nvGraphicFramePr>
        <p:xfrm>
          <a:off x="990600" y="1600200"/>
          <a:ext cx="2997200" cy="614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9427" name="Equation" r:id="rId4" imgW="3213100" imgH="698500" progId="Equation.3">
                  <p:embed/>
                </p:oleObj>
              </mc:Choice>
              <mc:Fallback>
                <p:oleObj name="Equation" r:id="rId4" imgW="3213100" imgH="698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0600" y="1600200"/>
                        <a:ext cx="2997200" cy="614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0078553"/>
              </p:ext>
            </p:extLst>
          </p:nvPr>
        </p:nvGraphicFramePr>
        <p:xfrm>
          <a:off x="914400" y="3200400"/>
          <a:ext cx="3268662" cy="636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9428" name="Equation" r:id="rId6" imgW="3505200" imgH="723900" progId="Equation.3">
                  <p:embed/>
                </p:oleObj>
              </mc:Choice>
              <mc:Fallback>
                <p:oleObj name="Equation" r:id="rId6" imgW="3505200" imgH="723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14400" y="3200400"/>
                        <a:ext cx="3268662" cy="636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38200" y="4953000"/>
            <a:ext cx="79397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But all these algorithms are offline …</a:t>
            </a:r>
          </a:p>
          <a:p>
            <a:r>
              <a:rPr lang="en-US" sz="3200" dirty="0" smtClean="0">
                <a:solidFill>
                  <a:srgbClr val="0000FF"/>
                </a:solidFill>
              </a:rPr>
              <a:t>… unsuitable for real-time optimization of</a:t>
            </a:r>
          </a:p>
          <a:p>
            <a:r>
              <a:rPr lang="en-US" sz="3200" dirty="0">
                <a:solidFill>
                  <a:srgbClr val="0000FF"/>
                </a:solidFill>
              </a:rPr>
              <a:t> </a:t>
            </a:r>
            <a:r>
              <a:rPr lang="en-US" sz="3200" dirty="0" smtClean="0">
                <a:solidFill>
                  <a:srgbClr val="0000FF"/>
                </a:solidFill>
              </a:rPr>
              <a:t>    network of distributed energy resources</a:t>
            </a:r>
            <a:endParaRPr lang="en-US" sz="3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73873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SOCP relaxation of OPF</a:t>
            </a:r>
            <a:endParaRPr lang="en-US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3461271"/>
              </p:ext>
            </p:extLst>
          </p:nvPr>
        </p:nvGraphicFramePr>
        <p:xfrm>
          <a:off x="990600" y="1600200"/>
          <a:ext cx="2997200" cy="614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9215" name="Equation" r:id="rId4" imgW="3213100" imgH="698500" progId="Equation.3">
                  <p:embed/>
                </p:oleObj>
              </mc:Choice>
              <mc:Fallback>
                <p:oleObj name="Equation" r:id="rId4" imgW="3213100" imgH="698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0600" y="1600200"/>
                        <a:ext cx="2997200" cy="614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2350716"/>
              </p:ext>
            </p:extLst>
          </p:nvPr>
        </p:nvGraphicFramePr>
        <p:xfrm>
          <a:off x="914400" y="3200400"/>
          <a:ext cx="3268662" cy="636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9216" name="Equation" r:id="rId6" imgW="3505200" imgH="723900" progId="Equation.3">
                  <p:embed/>
                </p:oleObj>
              </mc:Choice>
              <mc:Fallback>
                <p:oleObj name="Equation" r:id="rId6" imgW="3505200" imgH="723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14400" y="3200400"/>
                        <a:ext cx="3268662" cy="636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38200" y="5552182"/>
            <a:ext cx="777268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FF"/>
                </a:solidFill>
              </a:rPr>
              <a:t>We will compare our online algorithm to</a:t>
            </a:r>
          </a:p>
          <a:p>
            <a:r>
              <a:rPr lang="en-US" sz="3200" dirty="0" smtClean="0">
                <a:solidFill>
                  <a:srgbClr val="0000FF"/>
                </a:solidFill>
              </a:rPr>
              <a:t>SOCP relaxation </a:t>
            </a:r>
            <a:r>
              <a:rPr lang="en-US" sz="3200" dirty="0" err="1" smtClean="0">
                <a:solidFill>
                  <a:srgbClr val="0000FF"/>
                </a:solidFill>
              </a:rPr>
              <a:t>wrt</a:t>
            </a:r>
            <a:r>
              <a:rPr lang="en-US" sz="3200" dirty="0" smtClean="0">
                <a:solidFill>
                  <a:srgbClr val="0000FF"/>
                </a:solidFill>
              </a:rPr>
              <a:t> optimality and speed</a:t>
            </a:r>
            <a:endParaRPr lang="en-US" sz="32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62942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OPF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599" y="1219200"/>
            <a:ext cx="7654954" cy="381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71299" y="3362980"/>
            <a:ext cx="1862501" cy="52322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F(x, y) = 0</a:t>
            </a:r>
            <a:endParaRPr lang="en-US" sz="2800" i="1" dirty="0">
              <a:solidFill>
                <a:srgbClr val="0000FF"/>
              </a:solidFill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95800" y="3424535"/>
            <a:ext cx="83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BFM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752600" y="3429000"/>
            <a:ext cx="6096000" cy="1828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15000" y="2357735"/>
            <a:ext cx="2887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 smtClean="0">
                <a:solidFill>
                  <a:srgbClr val="0000FF"/>
                </a:solidFill>
              </a:rPr>
              <a:t>ontrollable devices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15000" y="3424535"/>
            <a:ext cx="2853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uncontrollable state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9288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Key message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33400" y="1219200"/>
            <a:ext cx="8610600" cy="556260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/>
              <a:t>Large network of DERs</a:t>
            </a:r>
          </a:p>
          <a:p>
            <a:pPr lvl="1"/>
            <a:r>
              <a:rPr lang="en-US" dirty="0" smtClean="0"/>
              <a:t>Real-time optimization at scale</a:t>
            </a:r>
          </a:p>
          <a:p>
            <a:pPr lvl="1"/>
            <a:r>
              <a:rPr lang="en-US" dirty="0" smtClean="0"/>
              <a:t>Computational challenge: power flow solution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Online optimization </a:t>
            </a:r>
            <a:r>
              <a:rPr lang="en-US" sz="2000" dirty="0" smtClean="0"/>
              <a:t>(feedback control)</a:t>
            </a:r>
          </a:p>
          <a:p>
            <a:pPr lvl="1"/>
            <a:r>
              <a:rPr lang="en-US" dirty="0" smtClean="0"/>
              <a:t>Network solves hard problem in real time for free</a:t>
            </a:r>
          </a:p>
          <a:p>
            <a:pPr lvl="1"/>
            <a:r>
              <a:rPr lang="en-US" dirty="0" smtClean="0"/>
              <a:t>Exploit it for our optimization/control</a:t>
            </a:r>
          </a:p>
          <a:p>
            <a:pPr lvl="1"/>
            <a:r>
              <a:rPr lang="en-US" dirty="0" smtClean="0"/>
              <a:t>Naturally adapts to evolving network conditions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Examples</a:t>
            </a:r>
            <a:endParaRPr lang="en-US" dirty="0"/>
          </a:p>
          <a:p>
            <a:pPr lvl="1"/>
            <a:r>
              <a:rPr lang="en-US" dirty="0" smtClean="0"/>
              <a:t>Slow timescale: OPF</a:t>
            </a:r>
          </a:p>
          <a:p>
            <a:pPr lvl="1"/>
            <a:r>
              <a:rPr lang="en-US" dirty="0" smtClean="0"/>
              <a:t>Fast timescale: frequency control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5392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OPF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599" y="1219200"/>
            <a:ext cx="7654954" cy="381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71299" y="3362980"/>
            <a:ext cx="1862501" cy="523220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F(x, y) = 0</a:t>
            </a:r>
            <a:endParaRPr lang="en-US" sz="2800" i="1" dirty="0">
              <a:solidFill>
                <a:srgbClr val="0000FF"/>
              </a:solidFill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95800" y="3424535"/>
            <a:ext cx="4374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BFM (</a:t>
            </a:r>
            <a:r>
              <a:rPr lang="en-US" sz="2400" dirty="0" err="1" smtClean="0">
                <a:solidFill>
                  <a:srgbClr val="0000FF"/>
                </a:solidFill>
              </a:rPr>
              <a:t>DistFlow</a:t>
            </a:r>
            <a:r>
              <a:rPr lang="en-US" sz="2400" dirty="0" smtClean="0">
                <a:solidFill>
                  <a:srgbClr val="0000FF"/>
                </a:solidFill>
              </a:rPr>
              <a:t>, radial network)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2550983"/>
              </p:ext>
            </p:extLst>
          </p:nvPr>
        </p:nvGraphicFramePr>
        <p:xfrm>
          <a:off x="1041400" y="5519737"/>
          <a:ext cx="7340600" cy="1109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2499" name="Equation" r:id="rId5" imgW="2679700" imgH="431800" progId="Equation.3">
                  <p:embed/>
                </p:oleObj>
              </mc:Choice>
              <mc:Fallback>
                <p:oleObj name="Equation" r:id="rId5" imgW="2679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41400" y="5519737"/>
                        <a:ext cx="7340600" cy="1109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715000" y="2357735"/>
            <a:ext cx="2887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 smtClean="0">
                <a:solidFill>
                  <a:srgbClr val="0000FF"/>
                </a:solidFill>
              </a:rPr>
              <a:t>ontrollable devices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752600" y="4572000"/>
            <a:ext cx="6096000" cy="4572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4155115"/>
              </p:ext>
            </p:extLst>
          </p:nvPr>
        </p:nvGraphicFramePr>
        <p:xfrm>
          <a:off x="1903413" y="4562475"/>
          <a:ext cx="3582987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2500" name="Equation" r:id="rId7" imgW="1308100" imgH="241300" progId="Equation.3">
                  <p:embed/>
                </p:oleObj>
              </mc:Choice>
              <mc:Fallback>
                <p:oleObj name="Equation" r:id="rId7" imgW="1308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03413" y="4562475"/>
                        <a:ext cx="3582987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29531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Eliminate </a:t>
            </a:r>
            <a:r>
              <a:rPr lang="en-US" sz="4400" i="1" dirty="0" smtClean="0">
                <a:latin typeface="Times New Roman"/>
                <a:cs typeface="Times New Roman"/>
              </a:rPr>
              <a:t>y</a:t>
            </a:r>
            <a:r>
              <a:rPr lang="en-US" dirty="0" smtClean="0"/>
              <a:t> from OPF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1371600"/>
            <a:ext cx="7640320" cy="24384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1752600" y="2667000"/>
            <a:ext cx="6096000" cy="4572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9754699"/>
              </p:ext>
            </p:extLst>
          </p:nvPr>
        </p:nvGraphicFramePr>
        <p:xfrm>
          <a:off x="1903413" y="2590800"/>
          <a:ext cx="3582987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4089" name="Equation" r:id="rId5" imgW="1308100" imgH="241300" progId="Equation.3">
                  <p:embed/>
                </p:oleObj>
              </mc:Choice>
              <mc:Fallback>
                <p:oleObj name="Equation" r:id="rId5" imgW="1308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03413" y="2590800"/>
                        <a:ext cx="3582987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45275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(real-time) perspective</a:t>
            </a:r>
            <a:endParaRPr lang="en-US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6063522"/>
              </p:ext>
            </p:extLst>
          </p:nvPr>
        </p:nvGraphicFramePr>
        <p:xfrm>
          <a:off x="1177564" y="4837112"/>
          <a:ext cx="4903788" cy="1106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3528" name="Equation" r:id="rId4" imgW="1790700" imgH="431800" progId="Equation.3">
                  <p:embed/>
                </p:oleObj>
              </mc:Choice>
              <mc:Fallback>
                <p:oleObj name="Equation" r:id="rId4" imgW="1790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77564" y="4837112"/>
                        <a:ext cx="4903788" cy="1106488"/>
                      </a:xfrm>
                      <a:prstGeom prst="rect">
                        <a:avLst/>
                      </a:prstGeom>
                      <a:ln w="38100" cmpd="sng"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7662184"/>
              </p:ext>
            </p:extLst>
          </p:nvPr>
        </p:nvGraphicFramePr>
        <p:xfrm>
          <a:off x="1661752" y="1636712"/>
          <a:ext cx="3859212" cy="1106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3529" name="Equation" r:id="rId6" imgW="1409700" imgH="431800" progId="Equation.3">
                  <p:embed/>
                </p:oleObj>
              </mc:Choice>
              <mc:Fallback>
                <p:oleObj name="Equation" r:id="rId6" imgW="1409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61752" y="1636712"/>
                        <a:ext cx="3859212" cy="1106488"/>
                      </a:xfrm>
                      <a:prstGeom prst="rect">
                        <a:avLst/>
                      </a:prstGeom>
                      <a:ln w="38100" cmpd="sng"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Arrow Connector 13"/>
          <p:cNvCxnSpPr/>
          <p:nvPr/>
        </p:nvCxnSpPr>
        <p:spPr bwMode="auto">
          <a:xfrm>
            <a:off x="2968744" y="2819400"/>
            <a:ext cx="0" cy="19812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>
            <a:off x="4111744" y="2819400"/>
            <a:ext cx="0" cy="19812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triangle" w="med" len="med"/>
            <a:tailEnd type="none"/>
          </a:ln>
          <a:effectLst/>
        </p:spPr>
      </p:cxnSp>
      <p:sp>
        <p:nvSpPr>
          <p:cNvPr id="4" name="TextBox 3"/>
          <p:cNvSpPr txBox="1"/>
          <p:nvPr/>
        </p:nvSpPr>
        <p:spPr>
          <a:xfrm>
            <a:off x="1710964" y="3386316"/>
            <a:ext cx="113462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c</a:t>
            </a:r>
            <a:r>
              <a:rPr lang="en-US" sz="2400" dirty="0" smtClean="0"/>
              <a:t>ontrol</a:t>
            </a:r>
          </a:p>
          <a:p>
            <a:pPr algn="ctr"/>
            <a:r>
              <a:rPr lang="en-US" sz="2800" i="1" dirty="0">
                <a:latin typeface="Times New Roman"/>
                <a:cs typeface="Times New Roman"/>
              </a:rPr>
              <a:t>x</a:t>
            </a:r>
            <a:r>
              <a:rPr lang="en-US" sz="2800" i="1" dirty="0" smtClean="0">
                <a:latin typeface="Times New Roman"/>
                <a:cs typeface="Times New Roman"/>
              </a:rPr>
              <a:t>(t)</a:t>
            </a:r>
            <a:endParaRPr lang="en-US" sz="2800" i="1" dirty="0">
              <a:latin typeface="Times New Roman"/>
              <a:cs typeface="Times New Roman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298707" y="3157716"/>
            <a:ext cx="2254493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measurement,</a:t>
            </a:r>
          </a:p>
          <a:p>
            <a:pPr algn="ctr"/>
            <a:r>
              <a:rPr lang="en-US" sz="2400" dirty="0" smtClean="0"/>
              <a:t>communication</a:t>
            </a:r>
          </a:p>
          <a:p>
            <a:pPr algn="ctr"/>
            <a:r>
              <a:rPr lang="en-US" sz="2800" i="1" dirty="0">
                <a:latin typeface="Times New Roman"/>
                <a:cs typeface="Times New Roman"/>
              </a:rPr>
              <a:t>y</a:t>
            </a:r>
            <a:r>
              <a:rPr lang="en-US" sz="2800" i="1" dirty="0" smtClean="0">
                <a:latin typeface="Times New Roman"/>
                <a:cs typeface="Times New Roman"/>
              </a:rPr>
              <a:t>(t)</a:t>
            </a:r>
            <a:endParaRPr lang="en-US" sz="2800" i="1" dirty="0">
              <a:latin typeface="Times New Roman"/>
              <a:cs typeface="Times New Roman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48400" y="5943600"/>
            <a:ext cx="285366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0000FF"/>
                </a:solidFill>
              </a:rPr>
              <a:t>Bolognani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dirty="0" smtClean="0">
                <a:solidFill>
                  <a:srgbClr val="0000FF"/>
                </a:solidFill>
              </a:rPr>
              <a:t>et al </a:t>
            </a:r>
            <a:r>
              <a:rPr lang="en-US" sz="1600" dirty="0" err="1" smtClean="0">
                <a:solidFill>
                  <a:srgbClr val="0000FF"/>
                </a:solidFill>
              </a:rPr>
              <a:t>arXiv</a:t>
            </a:r>
            <a:r>
              <a:rPr lang="en-US" sz="1600" dirty="0" smtClean="0">
                <a:solidFill>
                  <a:srgbClr val="0000FF"/>
                </a:solidFill>
              </a:rPr>
              <a:t> 2013</a:t>
            </a:r>
            <a:endParaRPr lang="en-US" sz="1600" dirty="0">
              <a:solidFill>
                <a:srgbClr val="0000FF"/>
              </a:solidFill>
            </a:endParaRPr>
          </a:p>
          <a:p>
            <a:r>
              <a:rPr lang="en-US" sz="1600" dirty="0" err="1" smtClean="0">
                <a:solidFill>
                  <a:srgbClr val="0000FF"/>
                </a:solidFill>
              </a:rPr>
              <a:t>Gan</a:t>
            </a:r>
            <a:r>
              <a:rPr lang="en-US" sz="1600" dirty="0" smtClean="0">
                <a:solidFill>
                  <a:srgbClr val="0000FF"/>
                </a:solidFill>
              </a:rPr>
              <a:t> &amp; Low JSAC 2016</a:t>
            </a:r>
          </a:p>
          <a:p>
            <a:r>
              <a:rPr lang="en-US" sz="1600" dirty="0" err="1">
                <a:solidFill>
                  <a:srgbClr val="0000FF"/>
                </a:solidFill>
              </a:rPr>
              <a:t>Dall’Anese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  <a:r>
              <a:rPr lang="en-US" sz="1600" dirty="0" smtClean="0">
                <a:solidFill>
                  <a:srgbClr val="0000FF"/>
                </a:solidFill>
              </a:rPr>
              <a:t>&amp; </a:t>
            </a:r>
            <a:r>
              <a:rPr lang="en-US" sz="1600" dirty="0" err="1" smtClean="0">
                <a:solidFill>
                  <a:srgbClr val="0000FF"/>
                </a:solidFill>
              </a:rPr>
              <a:t>Simonetto</a:t>
            </a:r>
            <a:r>
              <a:rPr lang="en-US" sz="1600" dirty="0" smtClean="0">
                <a:solidFill>
                  <a:srgbClr val="0000FF"/>
                </a:solidFill>
              </a:rPr>
              <a:t> 2016 </a:t>
            </a:r>
            <a:endParaRPr 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81139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Approximate OPF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1371600"/>
            <a:ext cx="7640320" cy="24384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1752600" y="2667000"/>
            <a:ext cx="6096000" cy="4572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5862467"/>
              </p:ext>
            </p:extLst>
          </p:nvPr>
        </p:nvGraphicFramePr>
        <p:xfrm>
          <a:off x="1903413" y="2590800"/>
          <a:ext cx="3582987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9017" name="Equation" r:id="rId5" imgW="1308100" imgH="241300" progId="Equation.3">
                  <p:embed/>
                </p:oleObj>
              </mc:Choice>
              <mc:Fallback>
                <p:oleObj name="Equation" r:id="rId5" imgW="1308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03413" y="2590800"/>
                        <a:ext cx="3582987" cy="619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838200" y="5456237"/>
            <a:ext cx="6638170" cy="1173163"/>
            <a:chOff x="838200" y="5105400"/>
            <a:chExt cx="6638170" cy="1173163"/>
          </a:xfrm>
        </p:grpSpPr>
        <p:graphicFrame>
          <p:nvGraphicFramePr>
            <p:cNvPr id="12" name="Object 1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87618534"/>
                </p:ext>
              </p:extLst>
            </p:nvPr>
          </p:nvGraphicFramePr>
          <p:xfrm>
            <a:off x="838200" y="5105400"/>
            <a:ext cx="4800600" cy="11731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79018" name="Equation" r:id="rId7" imgW="1752600" imgH="457200" progId="Equation.3">
                    <p:embed/>
                  </p:oleObj>
                </mc:Choice>
                <mc:Fallback>
                  <p:oleObj name="Equation" r:id="rId7" imgW="1752600" imgH="457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838200" y="5105400"/>
                          <a:ext cx="4800600" cy="1173163"/>
                        </a:xfrm>
                        <a:prstGeom prst="rect">
                          <a:avLst/>
                        </a:prstGeom>
                        <a:ln w="38100" cmpd="sng">
                          <a:solidFill>
                            <a:srgbClr val="0000FF"/>
                          </a:solidFill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TextBox 6"/>
            <p:cNvSpPr txBox="1"/>
            <p:nvPr/>
          </p:nvSpPr>
          <p:spPr>
            <a:xfrm>
              <a:off x="5715000" y="5105400"/>
              <a:ext cx="17613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 smtClean="0">
                  <a:solidFill>
                    <a:srgbClr val="0000FF"/>
                  </a:solidFill>
                  <a:latin typeface="Times New Roman"/>
                  <a:cs typeface="Times New Roman"/>
                </a:rPr>
                <a:t>L</a:t>
              </a:r>
              <a:r>
                <a:rPr lang="en-US" sz="2000" dirty="0" smtClean="0">
                  <a:solidFill>
                    <a:srgbClr val="0000FF"/>
                  </a:solidFill>
                </a:rPr>
                <a:t>: </a:t>
              </a:r>
              <a:r>
                <a:rPr lang="en-US" sz="2000" dirty="0" err="1" smtClean="0">
                  <a:solidFill>
                    <a:srgbClr val="0000FF"/>
                  </a:solidFill>
                </a:rPr>
                <a:t>nonconvex</a:t>
              </a:r>
              <a:endParaRPr lang="en-US" sz="2000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200400" y="3810000"/>
            <a:ext cx="2621939" cy="1524000"/>
            <a:chOff x="3200400" y="3810000"/>
            <a:chExt cx="2621939" cy="1524000"/>
          </a:xfrm>
        </p:grpSpPr>
        <p:cxnSp>
          <p:nvCxnSpPr>
            <p:cNvPr id="10" name="Straight Arrow Connector 9"/>
            <p:cNvCxnSpPr/>
            <p:nvPr/>
          </p:nvCxnSpPr>
          <p:spPr bwMode="auto">
            <a:xfrm>
              <a:off x="3200400" y="3810000"/>
              <a:ext cx="0" cy="152400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3" name="TextBox 2"/>
            <p:cNvSpPr txBox="1"/>
            <p:nvPr/>
          </p:nvSpPr>
          <p:spPr>
            <a:xfrm>
              <a:off x="3276600" y="4105870"/>
              <a:ext cx="2545739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00FF"/>
                  </a:solidFill>
                </a:rPr>
                <a:t>add log barrier function</a:t>
              </a:r>
            </a:p>
            <a:p>
              <a:r>
                <a:rPr lang="en-US" dirty="0">
                  <a:solidFill>
                    <a:srgbClr val="0000FF"/>
                  </a:solidFill>
                </a:rPr>
                <a:t>to objective to remove</a:t>
              </a:r>
            </a:p>
            <a:p>
              <a:r>
                <a:rPr lang="en-US" dirty="0" smtClean="0">
                  <a:solidFill>
                    <a:srgbClr val="0000FF"/>
                  </a:solidFill>
                </a:rPr>
                <a:t>voltage constraints</a:t>
              </a:r>
              <a:endParaRPr lang="en-US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81781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Approximate OPF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1752600" y="2667000"/>
            <a:ext cx="6096000" cy="4572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968059"/>
              </p:ext>
            </p:extLst>
          </p:nvPr>
        </p:nvGraphicFramePr>
        <p:xfrm>
          <a:off x="990600" y="1219200"/>
          <a:ext cx="4800600" cy="1173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4541" name="Equation" r:id="rId4" imgW="1752600" imgH="457200" progId="Equation.3">
                  <p:embed/>
                </p:oleObj>
              </mc:Choice>
              <mc:Fallback>
                <p:oleObj name="Equation" r:id="rId4" imgW="1752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0600" y="1219200"/>
                        <a:ext cx="4800600" cy="1173163"/>
                      </a:xfrm>
                      <a:prstGeom prst="rect">
                        <a:avLst/>
                      </a:prstGeom>
                      <a:ln w="38100" cmpd="sng"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990600" y="2843986"/>
            <a:ext cx="60198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>
                <a:solidFill>
                  <a:srgbClr val="0000FF"/>
                </a:solidFill>
              </a:rPr>
              <a:t>Recap:</a:t>
            </a:r>
            <a:r>
              <a:rPr lang="en-US" sz="2400" dirty="0" smtClean="0">
                <a:solidFill>
                  <a:srgbClr val="0000FF"/>
                </a:solidFill>
              </a:rPr>
              <a:t> OPF </a:t>
            </a:r>
            <a:r>
              <a:rPr lang="en-US" sz="2400" dirty="0" smtClean="0">
                <a:solidFill>
                  <a:srgbClr val="0000FF"/>
                </a:solidFill>
                <a:sym typeface="Wingdings"/>
              </a:rPr>
              <a:t> approximate </a:t>
            </a:r>
            <a:r>
              <a:rPr lang="en-US" sz="2400" dirty="0" smtClean="0">
                <a:solidFill>
                  <a:srgbClr val="0000FF"/>
                </a:solidFill>
              </a:rPr>
              <a:t>OPF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Reduce to </a:t>
            </a:r>
            <a:r>
              <a:rPr lang="en-US" sz="3200" i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solidFill>
                  <a:srgbClr val="0000FF"/>
                </a:solidFill>
              </a:rPr>
              <a:t> only by eliminating </a:t>
            </a:r>
            <a:r>
              <a:rPr lang="en-US" sz="3200" i="1" dirty="0">
                <a:solidFill>
                  <a:srgbClr val="0000FF"/>
                </a:solidFill>
                <a:latin typeface="Times New Roman"/>
                <a:cs typeface="Times New Roman"/>
              </a:rPr>
              <a:t>y</a:t>
            </a:r>
            <a:r>
              <a:rPr lang="en-US" sz="2400" dirty="0" smtClean="0">
                <a:solidFill>
                  <a:srgbClr val="0000FF"/>
                </a:solidFill>
              </a:rPr>
              <a:t> using power flow equations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Add barrier function on </a:t>
            </a:r>
            <a:r>
              <a:rPr lang="en-US" sz="3200" i="1" dirty="0">
                <a:solidFill>
                  <a:srgbClr val="0000FF"/>
                </a:solidFill>
                <a:latin typeface="Times New Roman"/>
                <a:cs typeface="Times New Roman"/>
              </a:rPr>
              <a:t>v(x</a:t>
            </a:r>
            <a:r>
              <a:rPr lang="en-US" sz="3200" i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)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 smtClean="0">
                <a:solidFill>
                  <a:srgbClr val="0000FF"/>
                </a:solidFill>
              </a:rPr>
              <a:t>to remove voltage constraints</a:t>
            </a:r>
            <a:endParaRPr lang="en-US" sz="3200" i="1" dirty="0">
              <a:solidFill>
                <a:srgbClr val="0000FF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569715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gradient algorithm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1752600" y="2667000"/>
            <a:ext cx="6096000" cy="4572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7416597"/>
              </p:ext>
            </p:extLst>
          </p:nvPr>
        </p:nvGraphicFramePr>
        <p:xfrm>
          <a:off x="990600" y="1219200"/>
          <a:ext cx="4800600" cy="1173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038" name="Equation" r:id="rId4" imgW="1752600" imgH="457200" progId="Equation.3">
                  <p:embed/>
                </p:oleObj>
              </mc:Choice>
              <mc:Fallback>
                <p:oleObj name="Equation" r:id="rId4" imgW="1752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0600" y="1219200"/>
                        <a:ext cx="4800600" cy="1173163"/>
                      </a:xfrm>
                      <a:prstGeom prst="rect">
                        <a:avLst/>
                      </a:prstGeom>
                      <a:ln w="38100" cmpd="sng"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975935" y="2819400"/>
            <a:ext cx="5272465" cy="2305050"/>
            <a:chOff x="975935" y="3048000"/>
            <a:chExt cx="5272465" cy="2305050"/>
          </a:xfrm>
        </p:grpSpPr>
        <p:graphicFrame>
          <p:nvGraphicFramePr>
            <p:cNvPr id="12" name="Object 1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57251540"/>
                </p:ext>
              </p:extLst>
            </p:nvPr>
          </p:nvGraphicFramePr>
          <p:xfrm>
            <a:off x="1587500" y="3657600"/>
            <a:ext cx="4660900" cy="16954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5039" name="Equation" r:id="rId6" imgW="1701800" imgH="660400" progId="Equation.3">
                    <p:embed/>
                  </p:oleObj>
                </mc:Choice>
                <mc:Fallback>
                  <p:oleObj name="Equation" r:id="rId6" imgW="1701800" imgH="660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587500" y="3657600"/>
                          <a:ext cx="4660900" cy="1695450"/>
                        </a:xfrm>
                        <a:prstGeom prst="rect">
                          <a:avLst/>
                        </a:prstGeom>
                        <a:ln w="38100" cmpd="sng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TextBox 1"/>
            <p:cNvSpPr txBox="1"/>
            <p:nvPr/>
          </p:nvSpPr>
          <p:spPr>
            <a:xfrm>
              <a:off x="975935" y="3048000"/>
              <a:ext cx="4815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00FF"/>
                  </a:solidFill>
                </a:rPr>
                <a:t>g</a:t>
              </a:r>
              <a:r>
                <a:rPr lang="en-US" sz="2800" dirty="0" smtClean="0">
                  <a:solidFill>
                    <a:srgbClr val="0000FF"/>
                  </a:solidFill>
                </a:rPr>
                <a:t>radient projection algorithm:</a:t>
              </a:r>
              <a:endParaRPr lang="en-US" sz="2800" dirty="0">
                <a:solidFill>
                  <a:srgbClr val="0000FF"/>
                </a:solidFill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990600" y="5722203"/>
            <a:ext cx="815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Explicitly exploits network to carry out part of algorithm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Algorithm naturally tracks changing network conditions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34200" y="3733800"/>
            <a:ext cx="16957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a</a:t>
            </a:r>
            <a:r>
              <a:rPr lang="en-US" sz="2000" dirty="0" smtClean="0">
                <a:solidFill>
                  <a:srgbClr val="0000FF"/>
                </a:solidFill>
              </a:rPr>
              <a:t>ctive control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34200" y="4629090"/>
            <a:ext cx="17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l</a:t>
            </a:r>
            <a:r>
              <a:rPr lang="en-US" sz="2000" dirty="0" smtClean="0">
                <a:solidFill>
                  <a:srgbClr val="0000FF"/>
                </a:solidFill>
              </a:rPr>
              <a:t>aw of physics</a:t>
            </a:r>
          </a:p>
        </p:txBody>
      </p:sp>
    </p:spTree>
    <p:extLst>
      <p:ext uri="{BB962C8B-B14F-4D97-AF65-F5344CB8AC3E}">
        <p14:creationId xmlns:p14="http://schemas.microsoft.com/office/powerpoint/2010/main" val="11236030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gradient algorithm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1752600" y="2667000"/>
            <a:ext cx="6096000" cy="4572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2695978"/>
              </p:ext>
            </p:extLst>
          </p:nvPr>
        </p:nvGraphicFramePr>
        <p:xfrm>
          <a:off x="990600" y="1219200"/>
          <a:ext cx="4800600" cy="1173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0677" name="Equation" r:id="rId4" imgW="1752600" imgH="457200" progId="Equation.3">
                  <p:embed/>
                </p:oleObj>
              </mc:Choice>
              <mc:Fallback>
                <p:oleObj name="Equation" r:id="rId4" imgW="1752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0600" y="1219200"/>
                        <a:ext cx="4800600" cy="1173163"/>
                      </a:xfrm>
                      <a:prstGeom prst="rect">
                        <a:avLst/>
                      </a:prstGeom>
                      <a:ln w="38100" cmpd="sng"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975935" y="2819400"/>
            <a:ext cx="5272465" cy="2305050"/>
            <a:chOff x="975935" y="3048000"/>
            <a:chExt cx="5272465" cy="2305050"/>
          </a:xfrm>
        </p:grpSpPr>
        <p:graphicFrame>
          <p:nvGraphicFramePr>
            <p:cNvPr id="12" name="Object 1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72329672"/>
                </p:ext>
              </p:extLst>
            </p:nvPr>
          </p:nvGraphicFramePr>
          <p:xfrm>
            <a:off x="1587500" y="3657600"/>
            <a:ext cx="4660900" cy="16954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60678" name="Equation" r:id="rId6" imgW="1701800" imgH="660400" progId="Equation.3">
                    <p:embed/>
                  </p:oleObj>
                </mc:Choice>
                <mc:Fallback>
                  <p:oleObj name="Equation" r:id="rId6" imgW="1701800" imgH="660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587500" y="3657600"/>
                          <a:ext cx="4660900" cy="1695450"/>
                        </a:xfrm>
                        <a:prstGeom prst="rect">
                          <a:avLst/>
                        </a:prstGeom>
                        <a:ln w="38100" cmpd="sng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TextBox 1"/>
            <p:cNvSpPr txBox="1"/>
            <p:nvPr/>
          </p:nvSpPr>
          <p:spPr>
            <a:xfrm>
              <a:off x="975935" y="3048000"/>
              <a:ext cx="48152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00FF"/>
                  </a:solidFill>
                </a:rPr>
                <a:t>g</a:t>
              </a:r>
              <a:r>
                <a:rPr lang="en-US" sz="2800" dirty="0" smtClean="0">
                  <a:solidFill>
                    <a:srgbClr val="0000FF"/>
                  </a:solidFill>
                </a:rPr>
                <a:t>radient projection algorithm:</a:t>
              </a:r>
              <a:endParaRPr lang="en-US" sz="2800" dirty="0">
                <a:solidFill>
                  <a:srgbClr val="0000FF"/>
                </a:solidFill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934200" y="3733800"/>
            <a:ext cx="16957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a</a:t>
            </a:r>
            <a:r>
              <a:rPr lang="en-US" sz="2000" dirty="0" smtClean="0">
                <a:solidFill>
                  <a:srgbClr val="0000FF"/>
                </a:solidFill>
              </a:rPr>
              <a:t>ctive control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34200" y="4629090"/>
            <a:ext cx="17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l</a:t>
            </a:r>
            <a:r>
              <a:rPr lang="en-US" sz="2000" dirty="0" smtClean="0">
                <a:solidFill>
                  <a:srgbClr val="0000FF"/>
                </a:solidFill>
              </a:rPr>
              <a:t>aw of physics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90600" y="5257800"/>
            <a:ext cx="34163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>
                <a:solidFill>
                  <a:srgbClr val="0000FF"/>
                </a:solidFill>
              </a:rPr>
              <a:t>Results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Local optimality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rgbClr val="0000FF"/>
                </a:solidFill>
              </a:rPr>
              <a:t>Global optimality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>
                <a:solidFill>
                  <a:srgbClr val="0000FF"/>
                </a:solidFill>
              </a:rPr>
              <a:t>Suboptimality</a:t>
            </a:r>
            <a:r>
              <a:rPr lang="en-US" sz="2400" dirty="0" smtClean="0">
                <a:solidFill>
                  <a:srgbClr val="0000FF"/>
                </a:solidFill>
              </a:rPr>
              <a:t> bound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72200" y="6412468"/>
            <a:ext cx="2686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[</a:t>
            </a:r>
            <a:r>
              <a:rPr lang="en-US" dirty="0" err="1" smtClean="0">
                <a:solidFill>
                  <a:srgbClr val="0000FF"/>
                </a:solidFill>
              </a:rPr>
              <a:t>Gan</a:t>
            </a:r>
            <a:r>
              <a:rPr lang="en-US" dirty="0" smtClean="0">
                <a:solidFill>
                  <a:srgbClr val="0000FF"/>
                </a:solidFill>
              </a:rPr>
              <a:t> &amp; Low JSAC 2016]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1087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optimality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1752600" y="2667000"/>
            <a:ext cx="6096000" cy="4572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784860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lvl="1" eaLnBrk="1" hangingPunct="1"/>
            <a:r>
              <a:rPr lang="en-US" altLang="zh-CN" i="1" dirty="0" smtClean="0">
                <a:latin typeface="Times New Roman"/>
                <a:ea typeface="宋体" pitchFamily="2" charset="-122"/>
                <a:cs typeface="Times New Roman"/>
              </a:rPr>
              <a:t>x(t)</a:t>
            </a:r>
            <a:r>
              <a:rPr lang="en-US" altLang="zh-CN" sz="1800" dirty="0" smtClean="0">
                <a:ea typeface="宋体" pitchFamily="2" charset="-122"/>
              </a:rPr>
              <a:t> </a:t>
            </a:r>
            <a:r>
              <a:rPr lang="en-US" altLang="zh-CN" dirty="0" smtClean="0">
                <a:ea typeface="宋体" pitchFamily="2" charset="-122"/>
              </a:rPr>
              <a:t>converges to set of local optima</a:t>
            </a:r>
            <a:endParaRPr lang="en-US" altLang="zh-CN" dirty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if #local optima is finite, </a:t>
            </a:r>
            <a:r>
              <a:rPr lang="en-US" altLang="zh-CN" sz="2800" i="1" dirty="0">
                <a:latin typeface="Times New Roman"/>
                <a:ea typeface="宋体" pitchFamily="2" charset="-122"/>
                <a:cs typeface="Times New Roman"/>
              </a:rPr>
              <a:t>x(t)</a:t>
            </a:r>
            <a:r>
              <a:rPr lang="en-US" altLang="zh-CN" sz="2000" dirty="0" smtClean="0">
                <a:ea typeface="宋体" pitchFamily="2" charset="-122"/>
              </a:rPr>
              <a:t> </a:t>
            </a:r>
            <a:r>
              <a:rPr lang="en-US" altLang="zh-CN" dirty="0" smtClean="0">
                <a:ea typeface="宋体" pitchFamily="2" charset="-122"/>
              </a:rPr>
              <a:t>converges</a:t>
            </a:r>
            <a:endParaRPr lang="en-US" altLang="zh-CN" dirty="0">
              <a:ea typeface="宋体" pitchFamily="2" charset="-122"/>
            </a:endParaRPr>
          </a:p>
          <a:p>
            <a:pPr eaLnBrk="1" hangingPunct="1">
              <a:buNone/>
            </a:pPr>
            <a:endParaRPr lang="en-US" altLang="zh-CN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02441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optimality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1752600" y="2667000"/>
            <a:ext cx="6096000" cy="4572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697865"/>
              </p:ext>
            </p:extLst>
          </p:nvPr>
        </p:nvGraphicFramePr>
        <p:xfrm>
          <a:off x="962025" y="2514600"/>
          <a:ext cx="5286375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3775" name="Equation" r:id="rId4" imgW="1930400" imgH="241300" progId="Equation.3">
                  <p:embed/>
                </p:oleObj>
              </mc:Choice>
              <mc:Fallback>
                <p:oleObj name="Equation" r:id="rId4" imgW="1930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62025" y="2514600"/>
                        <a:ext cx="5286375" cy="619125"/>
                      </a:xfrm>
                      <a:prstGeom prst="rect">
                        <a:avLst/>
                      </a:prstGeom>
                      <a:ln w="38100" cmpd="sng"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0527342"/>
              </p:ext>
            </p:extLst>
          </p:nvPr>
        </p:nvGraphicFramePr>
        <p:xfrm>
          <a:off x="938213" y="1143000"/>
          <a:ext cx="5567362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3776" name="Equation" r:id="rId6" imgW="2032000" imgH="444500" progId="Equation.3">
                  <p:embed/>
                </p:oleObj>
              </mc:Choice>
              <mc:Fallback>
                <p:oleObj name="Equation" r:id="rId6" imgW="20320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38213" y="1143000"/>
                        <a:ext cx="5567362" cy="114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 bwMode="auto">
          <a:xfrm>
            <a:off x="609600" y="4495800"/>
            <a:ext cx="8305800" cy="1905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838200" y="3505200"/>
            <a:ext cx="800100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b="1" u="sng" dirty="0" smtClean="0">
                <a:ea typeface="宋体" pitchFamily="2" charset="-122"/>
              </a:rPr>
              <a:t>Theorem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1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If all local optima are in </a:t>
            </a:r>
            <a:r>
              <a:rPr lang="en-US" altLang="zh-CN" sz="3200" i="1" dirty="0" smtClean="0">
                <a:latin typeface="Times New Roman"/>
                <a:ea typeface="宋体" pitchFamily="2" charset="-122"/>
                <a:cs typeface="Times New Roman"/>
              </a:rPr>
              <a:t>A</a:t>
            </a:r>
            <a:r>
              <a:rPr lang="en-US" altLang="zh-CN" dirty="0" smtClean="0">
                <a:ea typeface="宋体" pitchFamily="2" charset="-122"/>
              </a:rPr>
              <a:t> then</a:t>
            </a:r>
            <a:endParaRPr lang="en-US" altLang="zh-CN" sz="12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sz="2800" i="1" dirty="0">
                <a:latin typeface="Times New Roman"/>
                <a:ea typeface="宋体" pitchFamily="2" charset="-122"/>
                <a:cs typeface="Times New Roman"/>
              </a:rPr>
              <a:t>x(t)</a:t>
            </a:r>
            <a:r>
              <a:rPr lang="en-US" altLang="zh-CN" sz="2000" dirty="0" smtClean="0">
                <a:ea typeface="宋体" pitchFamily="2" charset="-122"/>
              </a:rPr>
              <a:t> </a:t>
            </a:r>
            <a:r>
              <a:rPr lang="en-US" altLang="zh-CN" dirty="0" smtClean="0">
                <a:ea typeface="宋体" pitchFamily="2" charset="-122"/>
              </a:rPr>
              <a:t>converges to the set of global optima</a:t>
            </a:r>
            <a:endParaRPr lang="en-US" altLang="zh-CN" sz="12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sz="2800" i="1" dirty="0">
                <a:latin typeface="Times New Roman"/>
                <a:ea typeface="宋体" pitchFamily="2" charset="-122"/>
                <a:cs typeface="Times New Roman"/>
              </a:rPr>
              <a:t>x(t)</a:t>
            </a:r>
            <a:r>
              <a:rPr lang="en-US" altLang="zh-CN" sz="2000" dirty="0">
                <a:ea typeface="宋体" pitchFamily="2" charset="-122"/>
              </a:rPr>
              <a:t> </a:t>
            </a:r>
            <a:r>
              <a:rPr lang="en-US" altLang="zh-CN" dirty="0" smtClean="0">
                <a:ea typeface="宋体" pitchFamily="2" charset="-122"/>
              </a:rPr>
              <a:t>itself converges a global optimum if #local optima is finite</a:t>
            </a:r>
          </a:p>
        </p:txBody>
      </p:sp>
    </p:spTree>
    <p:extLst>
      <p:ext uri="{BB962C8B-B14F-4D97-AF65-F5344CB8AC3E}">
        <p14:creationId xmlns:p14="http://schemas.microsoft.com/office/powerpoint/2010/main" val="7052934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optimality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1752600" y="2667000"/>
            <a:ext cx="6096000" cy="4572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9489420"/>
              </p:ext>
            </p:extLst>
          </p:nvPr>
        </p:nvGraphicFramePr>
        <p:xfrm>
          <a:off x="962025" y="2514600"/>
          <a:ext cx="5286375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915" name="Equation" r:id="rId4" imgW="1930400" imgH="241300" progId="Equation.3">
                  <p:embed/>
                </p:oleObj>
              </mc:Choice>
              <mc:Fallback>
                <p:oleObj name="Equation" r:id="rId4" imgW="1930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62025" y="2514600"/>
                        <a:ext cx="5286375" cy="619125"/>
                      </a:xfrm>
                      <a:prstGeom prst="rect">
                        <a:avLst/>
                      </a:prstGeom>
                      <a:ln w="38100" cmpd="sng">
                        <a:solidFill>
                          <a:srgbClr val="0000FF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5602946"/>
              </p:ext>
            </p:extLst>
          </p:nvPr>
        </p:nvGraphicFramePr>
        <p:xfrm>
          <a:off x="938213" y="1143000"/>
          <a:ext cx="5567362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916" name="Equation" r:id="rId6" imgW="2032000" imgH="444500" progId="Equation.3">
                  <p:embed/>
                </p:oleObj>
              </mc:Choice>
              <mc:Fallback>
                <p:oleObj name="Equation" r:id="rId6" imgW="20320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38213" y="1143000"/>
                        <a:ext cx="5567362" cy="114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 bwMode="auto">
          <a:xfrm>
            <a:off x="609600" y="4495800"/>
            <a:ext cx="8305800" cy="1905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838200" y="3505200"/>
            <a:ext cx="84582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b="1" u="sng" dirty="0" smtClean="0">
                <a:ea typeface="宋体" pitchFamily="2" charset="-122"/>
              </a:rPr>
              <a:t>Theorem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100" dirty="0" smtClean="0">
              <a:ea typeface="宋体" pitchFamily="2" charset="-122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57200" y="4281487"/>
            <a:ext cx="8534400" cy="2119313"/>
            <a:chOff x="457200" y="3976687"/>
            <a:chExt cx="8534400" cy="2119313"/>
          </a:xfrm>
        </p:grpSpPr>
        <p:sp>
          <p:nvSpPr>
            <p:cNvPr id="12" name="Rectangle 3"/>
            <p:cNvSpPr txBox="1">
              <a:spLocks noChangeArrowheads="1"/>
            </p:cNvSpPr>
            <p:nvPr/>
          </p:nvSpPr>
          <p:spPr bwMode="auto">
            <a:xfrm>
              <a:off x="457200" y="4038600"/>
              <a:ext cx="8534400" cy="2057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lvl="1" eaLnBrk="1" hangingPunct="1"/>
              <a:r>
                <a:rPr lang="en-US" altLang="zh-CN" dirty="0" smtClean="0">
                  <a:ea typeface="宋体" pitchFamily="2" charset="-122"/>
                </a:rPr>
                <a:t> </a:t>
              </a:r>
            </a:p>
            <a:p>
              <a:pPr lvl="1" eaLnBrk="1" hangingPunct="1"/>
              <a:endParaRPr lang="en-US" altLang="zh-CN" dirty="0" smtClean="0">
                <a:ea typeface="宋体" pitchFamily="2" charset="-122"/>
              </a:endParaRPr>
            </a:p>
            <a:p>
              <a:pPr marL="471439" lvl="1" indent="0" eaLnBrk="1" hangingPunct="1">
                <a:buNone/>
              </a:pPr>
              <a:endParaRPr lang="en-US" altLang="zh-CN" dirty="0" smtClean="0">
                <a:ea typeface="宋体" pitchFamily="2" charset="-122"/>
              </a:endParaRPr>
            </a:p>
            <a:p>
              <a:pPr lvl="1" eaLnBrk="1" hangingPunct="1"/>
              <a:r>
                <a:rPr lang="en-US" altLang="zh-CN" dirty="0" smtClean="0">
                  <a:ea typeface="宋体" pitchFamily="2" charset="-122"/>
                </a:rPr>
                <a:t>If SOCP is exact over </a:t>
              </a:r>
              <a:r>
                <a:rPr lang="en-US" altLang="zh-CN" sz="2800" i="1" dirty="0" smtClean="0">
                  <a:latin typeface="Times New Roman"/>
                  <a:ea typeface="宋体" pitchFamily="2" charset="-122"/>
                  <a:cs typeface="Times New Roman"/>
                </a:rPr>
                <a:t>X</a:t>
              </a:r>
              <a:r>
                <a:rPr lang="en-US" altLang="zh-CN" dirty="0" smtClean="0">
                  <a:ea typeface="宋体" pitchFamily="2" charset="-122"/>
                </a:rPr>
                <a:t>, then assumption holds </a:t>
              </a:r>
            </a:p>
          </p:txBody>
        </p:sp>
        <p:graphicFrame>
          <p:nvGraphicFramePr>
            <p:cNvPr id="13" name="Object 1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42880479"/>
                </p:ext>
              </p:extLst>
            </p:nvPr>
          </p:nvGraphicFramePr>
          <p:xfrm>
            <a:off x="1443038" y="3976687"/>
            <a:ext cx="4348162" cy="12049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70917" name="Equation" r:id="rId8" imgW="1587500" imgH="469900" progId="Equation.3">
                    <p:embed/>
                  </p:oleObj>
                </mc:Choice>
                <mc:Fallback>
                  <p:oleObj name="Equation" r:id="rId8" imgW="1587500" imgH="469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1443038" y="3976687"/>
                          <a:ext cx="4348162" cy="1204913"/>
                        </a:xfrm>
                        <a:prstGeom prst="rect">
                          <a:avLst/>
                        </a:prstGeom>
                        <a:solidFill>
                          <a:srgbClr val="FFFFFF"/>
                        </a:solidFill>
                        <a:ln w="38100" cmpd="sng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0814996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34340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/>
              <a:t>Optimal power flow</a:t>
            </a:r>
          </a:p>
          <a:p>
            <a:pPr lvl="1"/>
            <a:r>
              <a:rPr lang="en-US" dirty="0" err="1" smtClean="0"/>
              <a:t>DistFlow</a:t>
            </a:r>
            <a:r>
              <a:rPr lang="en-US" dirty="0" smtClean="0"/>
              <a:t> model and ACOPF</a:t>
            </a:r>
          </a:p>
          <a:p>
            <a:pPr lvl="1"/>
            <a:r>
              <a:rPr lang="en-US" dirty="0" smtClean="0"/>
              <a:t>Online algorithm</a:t>
            </a:r>
          </a:p>
          <a:p>
            <a:pPr lvl="1"/>
            <a:r>
              <a:rPr lang="en-US" dirty="0" smtClean="0"/>
              <a:t>Analysis and simulations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Load-side frequency control</a:t>
            </a:r>
          </a:p>
          <a:p>
            <a:pPr lvl="1"/>
            <a:r>
              <a:rPr lang="en-US" dirty="0" smtClean="0"/>
              <a:t>Dynamic model &amp; design approach</a:t>
            </a:r>
          </a:p>
          <a:p>
            <a:pPr lvl="1"/>
            <a:r>
              <a:rPr lang="en-US" dirty="0" smtClean="0"/>
              <a:t>Distributed online algorithm</a:t>
            </a:r>
          </a:p>
          <a:p>
            <a:pPr lvl="1"/>
            <a:r>
              <a:rPr lang="en-US" dirty="0" smtClean="0"/>
              <a:t>Analysis and simulations</a:t>
            </a:r>
          </a:p>
          <a:p>
            <a:pPr lvl="1"/>
            <a:r>
              <a:rPr lang="en-US" dirty="0" smtClean="0"/>
              <a:t>Details</a:t>
            </a:r>
          </a:p>
          <a:p>
            <a:pPr marL="0" indent="0">
              <a:buNone/>
            </a:pPr>
            <a:endParaRPr lang="en-US" sz="8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1000" y="5858470"/>
            <a:ext cx="670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>
                <a:solidFill>
                  <a:srgbClr val="0000FF"/>
                </a:solidFill>
              </a:rPr>
              <a:t>	</a:t>
            </a:r>
            <a:r>
              <a:rPr lang="en-US" dirty="0" smtClean="0">
                <a:solidFill>
                  <a:srgbClr val="0000FF"/>
                </a:solidFill>
              </a:rPr>
              <a:t>Zhao</a:t>
            </a:r>
            <a:r>
              <a:rPr lang="en-US" dirty="0">
                <a:solidFill>
                  <a:srgbClr val="0000FF"/>
                </a:solidFill>
              </a:rPr>
              <a:t>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</a:t>
            </a:r>
            <a:r>
              <a:rPr lang="en-US" dirty="0" smtClean="0">
                <a:solidFill>
                  <a:srgbClr val="0000FF"/>
                </a:solidFill>
              </a:rPr>
              <a:t>L, TAC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</a:t>
            </a:r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L, </a:t>
            </a:r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Zhao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et al</a:t>
            </a:r>
            <a:r>
              <a:rPr lang="en-US" dirty="0">
                <a:solidFill>
                  <a:srgbClr val="0000FF"/>
                </a:solidFill>
              </a:rPr>
              <a:t>:</a:t>
            </a:r>
            <a:r>
              <a:rPr lang="en-US" dirty="0" smtClean="0">
                <a:solidFill>
                  <a:srgbClr val="0000FF"/>
                </a:solidFill>
              </a:rPr>
              <a:t> CDC </a:t>
            </a:r>
            <a:r>
              <a:rPr lang="en-US" dirty="0">
                <a:solidFill>
                  <a:srgbClr val="0000FF"/>
                </a:solidFill>
              </a:rPr>
              <a:t>2014, </a:t>
            </a:r>
            <a:r>
              <a:rPr lang="en-US" dirty="0" smtClean="0">
                <a:solidFill>
                  <a:srgbClr val="0000FF"/>
                </a:solidFill>
              </a:rPr>
              <a:t>CISS 2015, PSCC 2016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86400" y="2590800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>
                <a:solidFill>
                  <a:srgbClr val="0000FF"/>
                </a:solidFill>
              </a:rPr>
              <a:t>	</a:t>
            </a:r>
            <a:r>
              <a:rPr lang="en-US" dirty="0" err="1" smtClean="0">
                <a:solidFill>
                  <a:srgbClr val="0000FF"/>
                </a:solidFill>
              </a:rPr>
              <a:t>Gan</a:t>
            </a:r>
            <a:r>
              <a:rPr lang="en-US" dirty="0" smtClean="0">
                <a:solidFill>
                  <a:srgbClr val="0000FF"/>
                </a:solidFill>
              </a:rPr>
              <a:t> &amp; L, JSAC 2016</a:t>
            </a:r>
          </a:p>
        </p:txBody>
      </p:sp>
    </p:spTree>
    <p:extLst>
      <p:ext uri="{BB962C8B-B14F-4D97-AF65-F5344CB8AC3E}">
        <p14:creationId xmlns:p14="http://schemas.microsoft.com/office/powerpoint/2010/main" val="1258011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Suboptimality</a:t>
            </a:r>
            <a:r>
              <a:rPr lang="en-US" dirty="0" smtClean="0"/>
              <a:t> gap</a:t>
            </a:r>
            <a:endParaRPr lang="en-US" dirty="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304800" y="4419600"/>
            <a:ext cx="85344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Informally, a local minimum is almost as good</a:t>
            </a:r>
          </a:p>
          <a:p>
            <a:pPr marL="471439" lvl="1" indent="0" eaLnBrk="1" hangingPunct="1">
              <a:buNone/>
            </a:pPr>
            <a:r>
              <a:rPr lang="en-US" altLang="zh-CN" dirty="0">
                <a:ea typeface="宋体" pitchFamily="2" charset="-122"/>
              </a:rPr>
              <a:t>	</a:t>
            </a:r>
            <a:r>
              <a:rPr lang="en-US" altLang="zh-CN" dirty="0" smtClean="0">
                <a:ea typeface="宋体" pitchFamily="2" charset="-122"/>
              </a:rPr>
              <a:t>as any strictly interior feasible point</a:t>
            </a: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7840739"/>
              </p:ext>
            </p:extLst>
          </p:nvPr>
        </p:nvGraphicFramePr>
        <p:xfrm>
          <a:off x="5867400" y="2776537"/>
          <a:ext cx="660400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8636" name="Equation" r:id="rId4" imgW="241300" imgH="165100" progId="Equation.3">
                  <p:embed/>
                </p:oleObj>
              </mc:Choice>
              <mc:Fallback>
                <p:oleObj name="Equation" r:id="rId4" imgW="241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67400" y="2776537"/>
                        <a:ext cx="660400" cy="423863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 w="3810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4862990"/>
              </p:ext>
            </p:extLst>
          </p:nvPr>
        </p:nvGraphicFramePr>
        <p:xfrm>
          <a:off x="1066800" y="2601913"/>
          <a:ext cx="4486275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8637" name="Equation" r:id="rId6" imgW="1638300" imgH="292100" progId="Equation.3">
                  <p:embed/>
                </p:oleObj>
              </mc:Choice>
              <mc:Fallback>
                <p:oleObj name="Equation" r:id="rId6" imgW="16383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66800" y="2601913"/>
                        <a:ext cx="4486275" cy="750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76198" y="1447800"/>
            <a:ext cx="11969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CC00"/>
                </a:solidFill>
              </a:rPr>
              <a:t>any local </a:t>
            </a:r>
          </a:p>
          <a:p>
            <a:pPr algn="ctr"/>
            <a:r>
              <a:rPr lang="en-US" sz="2000" dirty="0" smtClean="0">
                <a:solidFill>
                  <a:srgbClr val="00CC00"/>
                </a:solidFill>
              </a:rPr>
              <a:t>optimum</a:t>
            </a:r>
            <a:endParaRPr lang="en-US" sz="2000" dirty="0">
              <a:solidFill>
                <a:srgbClr val="00CC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14600" y="1114961"/>
            <a:ext cx="183896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any original</a:t>
            </a:r>
          </a:p>
          <a:p>
            <a:pPr algn="ctr"/>
            <a:r>
              <a:rPr lang="en-US" sz="2000" dirty="0">
                <a:solidFill>
                  <a:srgbClr val="0000FF"/>
                </a:solidFill>
              </a:rPr>
              <a:t>f</a:t>
            </a:r>
            <a:r>
              <a:rPr lang="en-US" sz="2000" dirty="0" smtClean="0">
                <a:solidFill>
                  <a:srgbClr val="0000FF"/>
                </a:solidFill>
              </a:rPr>
              <a:t>easible </a:t>
            </a:r>
            <a:r>
              <a:rPr lang="en-US" sz="2000" dirty="0" err="1" smtClean="0">
                <a:solidFill>
                  <a:srgbClr val="0000FF"/>
                </a:solidFill>
              </a:rPr>
              <a:t>pt</a:t>
            </a:r>
            <a:endParaRPr lang="en-US" sz="2000" dirty="0" smtClean="0">
              <a:solidFill>
                <a:srgbClr val="0000FF"/>
              </a:solidFill>
            </a:endParaRPr>
          </a:p>
          <a:p>
            <a:pPr algn="ctr"/>
            <a:r>
              <a:rPr lang="en-US" sz="2000" dirty="0">
                <a:solidFill>
                  <a:srgbClr val="0000FF"/>
                </a:solidFill>
              </a:rPr>
              <a:t>s</a:t>
            </a:r>
            <a:r>
              <a:rPr lang="en-US" sz="2000" dirty="0" smtClean="0">
                <a:solidFill>
                  <a:srgbClr val="0000FF"/>
                </a:solidFill>
              </a:rPr>
              <a:t>lightly away</a:t>
            </a:r>
          </a:p>
          <a:p>
            <a:pPr algn="ctr"/>
            <a:r>
              <a:rPr lang="en-US" sz="2000" dirty="0">
                <a:solidFill>
                  <a:srgbClr val="0000FF"/>
                </a:solidFill>
              </a:rPr>
              <a:t>f</a:t>
            </a:r>
            <a:r>
              <a:rPr lang="en-US" sz="2000" dirty="0" smtClean="0">
                <a:solidFill>
                  <a:srgbClr val="0000FF"/>
                </a:solidFill>
              </a:rPr>
              <a:t>rom boundary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9" name="7-Point Star 18"/>
          <p:cNvSpPr/>
          <p:nvPr/>
        </p:nvSpPr>
        <p:spPr>
          <a:xfrm>
            <a:off x="6858000" y="1219200"/>
            <a:ext cx="2057400" cy="1752600"/>
          </a:xfrm>
          <a:prstGeom prst="star7">
            <a:avLst/>
          </a:prstGeom>
          <a:solidFill>
            <a:srgbClr val="A6A6A6"/>
          </a:solidFill>
          <a:ln w="28575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smtClean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7391400" y="1676400"/>
            <a:ext cx="152400" cy="152400"/>
          </a:xfrm>
          <a:prstGeom prst="ellipse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8077200" y="2133600"/>
            <a:ext cx="152400" cy="152400"/>
          </a:xfrm>
          <a:prstGeom prst="ellipse">
            <a:avLst/>
          </a:prstGeom>
          <a:solidFill>
            <a:srgbClr val="00CC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95559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914400" y="914400"/>
            <a:ext cx="6781800" cy="5911682"/>
            <a:chOff x="914400" y="914400"/>
            <a:chExt cx="6781800" cy="591168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4400" y="914400"/>
              <a:ext cx="6781800" cy="5911682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 bwMode="auto">
            <a:xfrm>
              <a:off x="5715000" y="990600"/>
              <a:ext cx="1905000" cy="5791200"/>
            </a:xfrm>
            <a:prstGeom prst="rect">
              <a:avLst/>
            </a:prstGeom>
            <a:noFill/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4341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34340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</a:rPr>
              <a:t>Optimal power flow</a:t>
            </a:r>
          </a:p>
          <a:p>
            <a:pPr lvl="1"/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DistFlow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model and ACOPF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Online algorithm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Analysis and simulations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Load-side frequency control</a:t>
            </a:r>
          </a:p>
          <a:p>
            <a:pPr lvl="1"/>
            <a:r>
              <a:rPr lang="en-US" dirty="0" smtClean="0"/>
              <a:t>Dynamic model &amp; design approach</a:t>
            </a:r>
          </a:p>
          <a:p>
            <a:pPr lvl="1"/>
            <a:r>
              <a:rPr lang="en-US" dirty="0" smtClean="0"/>
              <a:t>Distributed online algorithm</a:t>
            </a:r>
          </a:p>
          <a:p>
            <a:pPr lvl="1"/>
            <a:r>
              <a:rPr lang="en-US" dirty="0" smtClean="0"/>
              <a:t>Analysis and simulations</a:t>
            </a:r>
          </a:p>
          <a:p>
            <a:pPr lvl="1"/>
            <a:r>
              <a:rPr lang="en-US" dirty="0" smtClean="0"/>
              <a:t>Details</a:t>
            </a:r>
          </a:p>
          <a:p>
            <a:pPr marL="0" indent="0">
              <a:buNone/>
            </a:pPr>
            <a:endParaRPr lang="en-US" sz="8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1000" y="5858470"/>
            <a:ext cx="670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>
                <a:solidFill>
                  <a:srgbClr val="0000FF"/>
                </a:solidFill>
              </a:rPr>
              <a:t>	</a:t>
            </a:r>
            <a:r>
              <a:rPr lang="en-US" dirty="0" smtClean="0">
                <a:solidFill>
                  <a:srgbClr val="0000FF"/>
                </a:solidFill>
              </a:rPr>
              <a:t>Zhao</a:t>
            </a:r>
            <a:r>
              <a:rPr lang="en-US" dirty="0">
                <a:solidFill>
                  <a:srgbClr val="0000FF"/>
                </a:solidFill>
              </a:rPr>
              <a:t>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</a:t>
            </a:r>
            <a:r>
              <a:rPr lang="en-US" dirty="0" smtClean="0">
                <a:solidFill>
                  <a:srgbClr val="0000FF"/>
                </a:solidFill>
              </a:rPr>
              <a:t>L, TAC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</a:t>
            </a:r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L, </a:t>
            </a:r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Zhao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et al</a:t>
            </a:r>
            <a:r>
              <a:rPr lang="en-US" dirty="0">
                <a:solidFill>
                  <a:srgbClr val="0000FF"/>
                </a:solidFill>
              </a:rPr>
              <a:t>:</a:t>
            </a:r>
            <a:r>
              <a:rPr lang="en-US" dirty="0" smtClean="0">
                <a:solidFill>
                  <a:srgbClr val="0000FF"/>
                </a:solidFill>
              </a:rPr>
              <a:t> CDC </a:t>
            </a:r>
            <a:r>
              <a:rPr lang="en-US" dirty="0">
                <a:solidFill>
                  <a:srgbClr val="0000FF"/>
                </a:solidFill>
              </a:rPr>
              <a:t>2014, </a:t>
            </a:r>
            <a:r>
              <a:rPr lang="en-US" dirty="0" smtClean="0">
                <a:solidFill>
                  <a:srgbClr val="0000FF"/>
                </a:solidFill>
              </a:rPr>
              <a:t>CISS 2015, PSCC 2016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86400" y="2590800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>
                <a:solidFill>
                  <a:srgbClr val="0000FF"/>
                </a:solidFill>
              </a:rPr>
              <a:t>	</a:t>
            </a:r>
            <a:r>
              <a:rPr lang="en-US" dirty="0" err="1" smtClean="0">
                <a:solidFill>
                  <a:srgbClr val="BFBFBF"/>
                </a:solidFill>
              </a:rPr>
              <a:t>Gan</a:t>
            </a:r>
            <a:r>
              <a:rPr lang="en-US" dirty="0" smtClean="0">
                <a:solidFill>
                  <a:srgbClr val="BFBFBF"/>
                </a:solidFill>
              </a:rPr>
              <a:t> &amp; L, JSAC 2016</a:t>
            </a:r>
          </a:p>
        </p:txBody>
      </p:sp>
    </p:spTree>
    <p:extLst>
      <p:ext uri="{BB962C8B-B14F-4D97-AF65-F5344CB8AC3E}">
        <p14:creationId xmlns:p14="http://schemas.microsoft.com/office/powerpoint/2010/main" val="20895901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43000" y="6381690"/>
            <a:ext cx="4114800" cy="400110"/>
          </a:xfrm>
          <a:prstGeom prst="rect">
            <a:avLst/>
          </a:prstGeom>
          <a:solidFill>
            <a:srgbClr val="FFFFFF"/>
          </a:solidFill>
          <a:ln w="38100" cmpd="sng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2011 Southwest blackout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58938" y="5071646"/>
            <a:ext cx="8230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(1 min)</a:t>
            </a:r>
            <a:endParaRPr lang="en-US" sz="1600" dirty="0">
              <a:solidFill>
                <a:srgbClr val="0000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077" y="2590800"/>
            <a:ext cx="6886123" cy="3725646"/>
          </a:xfrm>
          <a:prstGeom prst="rect">
            <a:avLst/>
          </a:prstGeom>
        </p:spPr>
      </p:pic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066800"/>
            <a:ext cx="8458200" cy="1447800"/>
          </a:xfrm>
        </p:spPr>
        <p:txBody>
          <a:bodyPr>
            <a:normAutofit/>
          </a:bodyPr>
          <a:lstStyle/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All buses synchronized to same nominal frequency (US: 60 Hz; Europe/China: 50 Hz)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Supply-demand imbalance </a:t>
            </a:r>
            <a:r>
              <a:rPr lang="en-US" altLang="zh-CN" sz="2200" dirty="0" smtClean="0">
                <a:ea typeface="宋体" pitchFamily="2" charset="-122"/>
                <a:sym typeface="Wingdings"/>
              </a:rPr>
              <a:t> </a:t>
            </a:r>
            <a:r>
              <a:rPr lang="en-US" altLang="zh-CN" sz="2200" dirty="0">
                <a:ea typeface="宋体" pitchFamily="2" charset="-122"/>
                <a:sym typeface="Wingdings"/>
              </a:rPr>
              <a:t>f</a:t>
            </a:r>
            <a:r>
              <a:rPr lang="en-US" altLang="zh-CN" sz="2200" dirty="0" smtClean="0">
                <a:ea typeface="宋体" pitchFamily="2" charset="-122"/>
              </a:rPr>
              <a:t>requency fluctuation</a:t>
            </a:r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077200" cy="838200"/>
          </a:xfrm>
        </p:spPr>
        <p:txBody>
          <a:bodyPr/>
          <a:lstStyle/>
          <a:p>
            <a:pPr eaLnBrk="1" hangingPunct="1"/>
            <a:r>
              <a:rPr lang="en-US" dirty="0" smtClean="0"/>
              <a:t>Motivation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5712822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72000" y="1676400"/>
            <a:ext cx="4267200" cy="830997"/>
          </a:xfrm>
          <a:prstGeom prst="rect">
            <a:avLst/>
          </a:prstGeom>
          <a:solidFill>
            <a:srgbClr val="FFFFFF"/>
          </a:solidFill>
          <a:ln w="38100" cmpd="sng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00FF"/>
                </a:solidFill>
              </a:rPr>
              <a:t>Imagine when we have 50%+ renewable generation …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58938" y="5071646"/>
            <a:ext cx="8230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(1 min)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39000" y="4191000"/>
            <a:ext cx="9371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(10 min)</a:t>
            </a:r>
            <a:endParaRPr lang="en-US" sz="1600" dirty="0">
              <a:solidFill>
                <a:srgbClr val="0000FF"/>
              </a:solidFill>
            </a:endParaRPr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 cstate="print"/>
          <a:srcRect l="4205" r="5814"/>
          <a:stretch>
            <a:fillRect/>
          </a:stretch>
        </p:blipFill>
        <p:spPr bwMode="auto">
          <a:xfrm>
            <a:off x="76200" y="1219200"/>
            <a:ext cx="4241800" cy="2617788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 cstate="print">
            <a:lum bright="-12000" contrast="24000"/>
          </a:blip>
          <a:srcRect/>
          <a:stretch>
            <a:fillRect/>
          </a:stretch>
        </p:blipFill>
        <p:spPr bwMode="auto">
          <a:xfrm>
            <a:off x="3729037" y="3138487"/>
            <a:ext cx="5338763" cy="3643313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077200" cy="838200"/>
          </a:xfrm>
        </p:spPr>
        <p:txBody>
          <a:bodyPr/>
          <a:lstStyle/>
          <a:p>
            <a:pPr eaLnBrk="1" hangingPunct="1"/>
            <a:r>
              <a:rPr lang="en-US" dirty="0" smtClean="0"/>
              <a:t>Motivation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609054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Why load-side participation</a:t>
            </a:r>
            <a:endParaRPr lang="en-US" sz="2800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1905000" y="4812268"/>
            <a:ext cx="5410200" cy="2045732"/>
            <a:chOff x="152400" y="2743200"/>
            <a:chExt cx="5410200" cy="2045732"/>
          </a:xfrm>
        </p:grpSpPr>
        <p:cxnSp>
          <p:nvCxnSpPr>
            <p:cNvPr id="42" name="Straight Connector 41"/>
            <p:cNvCxnSpPr/>
            <p:nvPr/>
          </p:nvCxnSpPr>
          <p:spPr bwMode="auto">
            <a:xfrm flipH="1">
              <a:off x="152400" y="4419600"/>
              <a:ext cx="5410200" cy="0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A3B2C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sp>
          <p:nvSpPr>
            <p:cNvPr id="3" name="TextBox 2"/>
            <p:cNvSpPr txBox="1"/>
            <p:nvPr/>
          </p:nvSpPr>
          <p:spPr>
            <a:xfrm>
              <a:off x="838200" y="4419600"/>
              <a:ext cx="5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sec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905000" y="4419600"/>
              <a:ext cx="5566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min</a:t>
              </a:r>
              <a:endParaRPr 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590800" y="4419600"/>
              <a:ext cx="7491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min</a:t>
              </a:r>
              <a:endParaRPr 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886200" y="4419600"/>
              <a:ext cx="877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60 min</a:t>
              </a:r>
              <a:endParaRPr lang="en-US" dirty="0"/>
            </a:p>
          </p:txBody>
        </p:sp>
        <p:sp>
          <p:nvSpPr>
            <p:cNvPr id="53" name="Rounded Rectangle 52"/>
            <p:cNvSpPr/>
            <p:nvPr/>
          </p:nvSpPr>
          <p:spPr bwMode="auto">
            <a:xfrm>
              <a:off x="304800" y="3581400"/>
              <a:ext cx="1524000" cy="685800"/>
            </a:xfrm>
            <a:prstGeom prst="roundRect">
              <a:avLst/>
            </a:prstGeom>
            <a:solidFill>
              <a:schemeClr val="bg1"/>
            </a:solidFill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2000" dirty="0">
                  <a:solidFill>
                    <a:srgbClr val="0000FF"/>
                  </a:solidFill>
                </a:rPr>
                <a:t>primary</a:t>
              </a:r>
            </a:p>
            <a:p>
              <a:pPr algn="ctr">
                <a:lnSpc>
                  <a:spcPct val="80000"/>
                </a:lnSpc>
              </a:pPr>
              <a:r>
                <a:rPr lang="en-US" sz="2000" dirty="0" err="1">
                  <a:solidFill>
                    <a:srgbClr val="0000FF"/>
                  </a:solidFill>
                </a:rPr>
                <a:t>freq</a:t>
              </a:r>
              <a:r>
                <a:rPr lang="en-US" sz="2000" dirty="0">
                  <a:solidFill>
                    <a:srgbClr val="0000FF"/>
                  </a:solidFill>
                </a:rPr>
                <a:t> control</a:t>
              </a:r>
            </a:p>
          </p:txBody>
        </p:sp>
        <p:sp>
          <p:nvSpPr>
            <p:cNvPr id="54" name="Rounded Rectangle 53"/>
            <p:cNvSpPr/>
            <p:nvPr/>
          </p:nvSpPr>
          <p:spPr bwMode="auto">
            <a:xfrm>
              <a:off x="609600" y="2743200"/>
              <a:ext cx="1676400" cy="685800"/>
            </a:xfrm>
            <a:prstGeom prst="roundRect">
              <a:avLst/>
            </a:prstGeom>
            <a:solidFill>
              <a:schemeClr val="bg1"/>
            </a:solidFill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200" dirty="0" smtClean="0">
                  <a:solidFill>
                    <a:srgbClr val="0000FF"/>
                  </a:solidFill>
                </a:rPr>
                <a:t>secondary </a:t>
              </a:r>
              <a:r>
                <a:rPr lang="en-US" sz="2200" dirty="0" err="1" smtClean="0">
                  <a:solidFill>
                    <a:srgbClr val="0000FF"/>
                  </a:solidFill>
                </a:rPr>
                <a:t>freq</a:t>
              </a:r>
              <a:r>
                <a:rPr lang="en-US" sz="2200" dirty="0" smtClean="0">
                  <a:solidFill>
                    <a:srgbClr val="0000FF"/>
                  </a:solidFill>
                </a:rPr>
                <a:t> control</a:t>
              </a:r>
              <a:endParaRPr kumimoji="0" lang="en-US" sz="2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</a:endParaRPr>
            </a:p>
          </p:txBody>
        </p:sp>
        <p:sp>
          <p:nvSpPr>
            <p:cNvPr id="18" name="Rounded Rectangle 17"/>
            <p:cNvSpPr/>
            <p:nvPr/>
          </p:nvSpPr>
          <p:spPr bwMode="auto">
            <a:xfrm>
              <a:off x="2590800" y="2743200"/>
              <a:ext cx="1676400" cy="685800"/>
            </a:xfrm>
            <a:prstGeom prst="roundRect">
              <a:avLst/>
            </a:prstGeom>
            <a:solidFill>
              <a:schemeClr val="bg1"/>
            </a:solidFill>
            <a:ln w="38100" cap="flat" cmpd="sng" algn="ctr">
              <a:solidFill>
                <a:srgbClr val="7F805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200" dirty="0" smtClean="0">
                  <a:solidFill>
                    <a:srgbClr val="7F8055"/>
                  </a:solidFill>
                </a:rPr>
                <a:t>economic</a:t>
              </a:r>
            </a:p>
            <a:p>
              <a:pPr marL="0" marR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200" b="0" i="0" u="none" strike="noStrike" cap="none" normalizeH="0" baseline="0" dirty="0" smtClean="0">
                  <a:ln>
                    <a:noFill/>
                  </a:ln>
                  <a:solidFill>
                    <a:srgbClr val="7F8055"/>
                  </a:solidFill>
                  <a:effectLst/>
                </a:rPr>
                <a:t>dispatch</a:t>
              </a:r>
            </a:p>
          </p:txBody>
        </p:sp>
      </p:grpSp>
      <p:sp>
        <p:nvSpPr>
          <p:cNvPr id="15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19200"/>
            <a:ext cx="7924800" cy="2971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600" dirty="0" smtClean="0">
                <a:solidFill>
                  <a:srgbClr val="0000FF"/>
                </a:solidFill>
                <a:ea typeface="宋体" pitchFamily="2" charset="-122"/>
              </a:rPr>
              <a:t>Ubiquitous continuous </a:t>
            </a:r>
            <a:r>
              <a:rPr lang="en-US" altLang="zh-CN" sz="2600" dirty="0" smtClean="0">
                <a:ea typeface="宋体" pitchFamily="2" charset="-122"/>
              </a:rPr>
              <a:t>load-side control can supplement generator-side control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faster (no/low inertia)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no extra waste or emission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more reliable (large #)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better localize disturbances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reducing generator-side control capacity</a:t>
            </a:r>
          </a:p>
        </p:txBody>
      </p:sp>
    </p:spTree>
    <p:extLst>
      <p:ext uri="{BB962C8B-B14F-4D97-AF65-F5344CB8AC3E}">
        <p14:creationId xmlns:p14="http://schemas.microsoft.com/office/powerpoint/2010/main" val="38771731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7315200" cy="838200"/>
          </a:xfrm>
        </p:spPr>
        <p:txBody>
          <a:bodyPr/>
          <a:lstStyle/>
          <a:p>
            <a:pPr eaLnBrk="1" hangingPunct="1"/>
            <a:r>
              <a:rPr lang="en-US" dirty="0" smtClean="0"/>
              <a:t>What is the potential</a:t>
            </a:r>
            <a:endParaRPr lang="en-US" sz="2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3000"/>
            <a:ext cx="5778500" cy="2667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3306696"/>
            <a:ext cx="3525569" cy="35513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9600" y="4343400"/>
            <a:ext cx="3826689" cy="1015663"/>
          </a:xfrm>
          <a:prstGeom prst="rect">
            <a:avLst/>
          </a:prstGeom>
          <a:noFill/>
          <a:ln w="28575" cmpd="sng">
            <a:solidFill>
              <a:srgbClr val="0000FF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u="sng" smtClean="0">
                <a:solidFill>
                  <a:srgbClr val="0000FF"/>
                </a:solidFill>
              </a:rPr>
              <a:t>US:</a:t>
            </a:r>
            <a:endParaRPr lang="en-US" sz="2000" dirty="0" smtClean="0">
              <a:solidFill>
                <a:srgbClr val="0000FF"/>
              </a:solidFill>
            </a:endParaRPr>
          </a:p>
          <a:p>
            <a:r>
              <a:rPr lang="en-US" sz="2000" dirty="0" smtClean="0">
                <a:solidFill>
                  <a:srgbClr val="0000FF"/>
                </a:solidFill>
              </a:rPr>
              <a:t>operating reserve:  13% of peak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total GFA capacity: 18%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3350" y="6248400"/>
            <a:ext cx="365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Lu &amp; </a:t>
            </a:r>
            <a:r>
              <a:rPr lang="en-US" dirty="0" err="1" smtClean="0">
                <a:solidFill>
                  <a:srgbClr val="000000"/>
                </a:solidFill>
              </a:rPr>
              <a:t>Hammerstrom</a:t>
            </a:r>
            <a:r>
              <a:rPr lang="en-US" dirty="0" smtClean="0">
                <a:solidFill>
                  <a:srgbClr val="000000"/>
                </a:solidFill>
              </a:rPr>
              <a:t> (2006), PNNL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67400" y="1143000"/>
            <a:ext cx="3211135" cy="1200329"/>
          </a:xfrm>
          <a:prstGeom prst="rect">
            <a:avLst/>
          </a:prstGeom>
          <a:noFill/>
          <a:ln w="28575" cmpd="sng">
            <a:solidFill>
              <a:srgbClr val="0000FF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00FF"/>
                </a:solidFill>
              </a:rPr>
              <a:t>Residential load accounts</a:t>
            </a:r>
          </a:p>
          <a:p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    for ~1/3 of peak demand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00FF"/>
                </a:solidFill>
              </a:rPr>
              <a:t>61% residential appliances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     are Grid Friendly</a:t>
            </a:r>
            <a:endParaRPr lang="en-US" dirty="0">
              <a:solidFill>
                <a:srgbClr val="0000FF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 bwMode="auto">
          <a:xfrm flipV="1">
            <a:off x="7391400" y="2362200"/>
            <a:ext cx="0" cy="99060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H="1">
            <a:off x="5257800" y="1676400"/>
            <a:ext cx="60960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0110742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How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2209800"/>
            <a:ext cx="8153400" cy="2133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How to design </a:t>
            </a:r>
            <a:r>
              <a:rPr lang="en-US" dirty="0" smtClean="0">
                <a:solidFill>
                  <a:srgbClr val="0000FF"/>
                </a:solidFill>
              </a:rPr>
              <a:t>load-side </a:t>
            </a:r>
            <a:r>
              <a:rPr lang="en-US" dirty="0" smtClean="0"/>
              <a:t>frequency control ?</a:t>
            </a:r>
          </a:p>
          <a:p>
            <a:pPr marL="0" indent="0">
              <a:buNone/>
            </a:pPr>
            <a:endParaRPr lang="en-US" altLang="zh-CN" dirty="0">
              <a:ea typeface="宋体" pitchFamily="2" charset="-122"/>
            </a:endParaRPr>
          </a:p>
          <a:p>
            <a:pPr marL="0" indent="0">
              <a:buNone/>
            </a:pPr>
            <a:r>
              <a:rPr lang="en-US" altLang="zh-CN" dirty="0" smtClean="0">
                <a:ea typeface="宋体" pitchFamily="2" charset="-122"/>
              </a:rPr>
              <a:t>How does it interact with generator-side control ?</a:t>
            </a:r>
            <a:endParaRPr lang="en-US" altLang="zh-CN" sz="2400" dirty="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54561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Literature: load-side control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2400" y="990600"/>
            <a:ext cx="9067800" cy="58674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Original idea &amp; early analytical work</a:t>
            </a:r>
          </a:p>
          <a:p>
            <a:pPr lvl="1"/>
            <a:r>
              <a:rPr lang="en-US" sz="1800" dirty="0" err="1">
                <a:solidFill>
                  <a:srgbClr val="000000"/>
                </a:solidFill>
              </a:rPr>
              <a:t>Schweppe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 smtClean="0">
                <a:solidFill>
                  <a:srgbClr val="000000"/>
                </a:solidFill>
              </a:rPr>
              <a:t>et al 1980; Bergin, Hill, </a:t>
            </a:r>
            <a:r>
              <a:rPr lang="en-US" sz="1800" dirty="0" err="1" smtClean="0">
                <a:solidFill>
                  <a:srgbClr val="000000"/>
                </a:solidFill>
              </a:rPr>
              <a:t>Qu</a:t>
            </a:r>
            <a:r>
              <a:rPr lang="en-US" sz="1800" dirty="0" smtClean="0">
                <a:solidFill>
                  <a:srgbClr val="000000"/>
                </a:solidFill>
              </a:rPr>
              <a:t>, Dorsey, Wang, </a:t>
            </a:r>
            <a:r>
              <a:rPr lang="en-US" sz="1800" dirty="0" err="1" smtClean="0">
                <a:solidFill>
                  <a:srgbClr val="000000"/>
                </a:solidFill>
              </a:rPr>
              <a:t>Varaiya</a:t>
            </a:r>
            <a:r>
              <a:rPr lang="en-US" sz="1800" dirty="0" smtClean="0">
                <a:solidFill>
                  <a:srgbClr val="000000"/>
                </a:solidFill>
              </a:rPr>
              <a:t> …</a:t>
            </a:r>
            <a:endParaRPr lang="en-US" sz="1800" dirty="0" smtClean="0"/>
          </a:p>
          <a:p>
            <a:pPr marL="0" indent="0">
              <a:buNone/>
            </a:pPr>
            <a:r>
              <a:rPr lang="en-US" sz="2000" dirty="0" smtClean="0"/>
              <a:t>Small </a:t>
            </a:r>
            <a:r>
              <a:rPr lang="en-US" sz="2000" dirty="0"/>
              <a:t>scale trials around the world</a:t>
            </a:r>
          </a:p>
          <a:p>
            <a:pPr lvl="1"/>
            <a:r>
              <a:rPr lang="en-US" sz="1800" dirty="0" err="1"/>
              <a:t>D.Hammerstrom</a:t>
            </a:r>
            <a:r>
              <a:rPr lang="en-US" sz="1800" dirty="0"/>
              <a:t> et al </a:t>
            </a:r>
            <a:r>
              <a:rPr lang="en-US" sz="1800" dirty="0" smtClean="0"/>
              <a:t>2007, UK </a:t>
            </a:r>
            <a:r>
              <a:rPr lang="en-US" sz="1800" dirty="0"/>
              <a:t>Market Transform </a:t>
            </a:r>
            <a:r>
              <a:rPr lang="en-US" sz="1800" dirty="0" err="1"/>
              <a:t>Programme</a:t>
            </a:r>
            <a:r>
              <a:rPr lang="en-US" sz="1800" dirty="0"/>
              <a:t> </a:t>
            </a:r>
            <a:r>
              <a:rPr lang="en-US" sz="1800" dirty="0" smtClean="0"/>
              <a:t>2008</a:t>
            </a:r>
            <a:endParaRPr lang="en-US" sz="1400" dirty="0"/>
          </a:p>
          <a:p>
            <a:pPr marL="0" indent="0">
              <a:buNone/>
            </a:pPr>
            <a:r>
              <a:rPr lang="en-US" sz="2000" dirty="0" smtClean="0"/>
              <a:t>Early simulation studies </a:t>
            </a:r>
          </a:p>
          <a:p>
            <a:pPr lvl="1"/>
            <a:r>
              <a:rPr lang="en-US" sz="1800" dirty="0" err="1" smtClean="0"/>
              <a:t>Trudnowski</a:t>
            </a:r>
            <a:r>
              <a:rPr lang="en-US" sz="1800" dirty="0" smtClean="0"/>
              <a:t> et al 2006, Lu and </a:t>
            </a:r>
            <a:r>
              <a:rPr lang="en-US" sz="1800" dirty="0" err="1" smtClean="0"/>
              <a:t>Hammerstrom</a:t>
            </a:r>
            <a:r>
              <a:rPr lang="en-US" sz="1800" dirty="0" smtClean="0"/>
              <a:t> 2006, Short et al 2007, Donnelly et al 2010, Brooks et al 2010, Callaway </a:t>
            </a:r>
            <a:r>
              <a:rPr lang="en-US" sz="1800" dirty="0"/>
              <a:t>and I. A. </a:t>
            </a:r>
            <a:r>
              <a:rPr lang="en-US" sz="1800" dirty="0" err="1"/>
              <a:t>Hiskens</a:t>
            </a:r>
            <a:r>
              <a:rPr lang="en-US" sz="1800" dirty="0"/>
              <a:t>, </a:t>
            </a:r>
            <a:r>
              <a:rPr lang="en-US" sz="1800" dirty="0" smtClean="0"/>
              <a:t>2011, Molina</a:t>
            </a:r>
            <a:r>
              <a:rPr lang="en-US" sz="1800" dirty="0"/>
              <a:t>-Garcia </a:t>
            </a:r>
            <a:r>
              <a:rPr lang="en-US" sz="1800" dirty="0" smtClean="0"/>
              <a:t>et al 2011</a:t>
            </a:r>
            <a:endParaRPr lang="en-US" sz="1400" dirty="0" smtClean="0"/>
          </a:p>
          <a:p>
            <a:pPr marL="0" indent="0">
              <a:buNone/>
            </a:pPr>
            <a:r>
              <a:rPr lang="en-US" sz="2000" dirty="0" smtClean="0"/>
              <a:t>Analytical work – load-side control</a:t>
            </a:r>
          </a:p>
          <a:p>
            <a:pPr lvl="1"/>
            <a:r>
              <a:rPr lang="en-US" altLang="zh-CN" sz="1800" dirty="0" smtClean="0">
                <a:solidFill>
                  <a:srgbClr val="0000FF"/>
                </a:solidFill>
                <a:ea typeface="宋体" pitchFamily="2" charset="-122"/>
              </a:rPr>
              <a:t>Zhao et al (2012/2014), </a:t>
            </a:r>
            <a:r>
              <a:rPr lang="en-US" altLang="zh-CN" sz="1800" dirty="0" err="1" smtClean="0">
                <a:solidFill>
                  <a:srgbClr val="0000FF"/>
                </a:solidFill>
                <a:ea typeface="宋体" pitchFamily="2" charset="-122"/>
              </a:rPr>
              <a:t>Mallada</a:t>
            </a:r>
            <a:r>
              <a:rPr lang="en-US" altLang="zh-CN" sz="1800" dirty="0" smtClean="0">
                <a:solidFill>
                  <a:srgbClr val="0000FF"/>
                </a:solidFill>
                <a:ea typeface="宋体" pitchFamily="2" charset="-122"/>
              </a:rPr>
              <a:t> and Low (2014), </a:t>
            </a:r>
            <a:r>
              <a:rPr lang="en-US" altLang="zh-CN" sz="1800" dirty="0" err="1" smtClean="0">
                <a:solidFill>
                  <a:srgbClr val="0000FF"/>
                </a:solidFill>
                <a:ea typeface="宋体" pitchFamily="2" charset="-122"/>
              </a:rPr>
              <a:t>Mallada</a:t>
            </a:r>
            <a:r>
              <a:rPr lang="en-US" altLang="zh-CN" sz="1800" dirty="0" smtClean="0">
                <a:solidFill>
                  <a:srgbClr val="0000FF"/>
                </a:solidFill>
                <a:ea typeface="宋体" pitchFamily="2" charset="-122"/>
              </a:rPr>
              <a:t> et al (2014), Zhao and Low (2014), Zhao et al (2015)</a:t>
            </a:r>
          </a:p>
          <a:p>
            <a:pPr lvl="1"/>
            <a:r>
              <a:rPr lang="en-US" sz="1800" dirty="0" smtClean="0"/>
              <a:t>Simpson</a:t>
            </a:r>
            <a:r>
              <a:rPr lang="en-US" sz="1800" dirty="0"/>
              <a:t>-</a:t>
            </a:r>
            <a:r>
              <a:rPr lang="en-US" sz="1800" dirty="0" err="1" smtClean="0"/>
              <a:t>Porco</a:t>
            </a:r>
            <a:r>
              <a:rPr lang="en-US" sz="1800" dirty="0"/>
              <a:t> </a:t>
            </a:r>
            <a:r>
              <a:rPr lang="en-US" sz="1800" dirty="0" smtClean="0"/>
              <a:t>et al 2013, </a:t>
            </a:r>
            <a:r>
              <a:rPr lang="en-US" sz="1800" dirty="0"/>
              <a:t>You and Chen </a:t>
            </a:r>
            <a:r>
              <a:rPr lang="en-US" sz="1800" dirty="0" smtClean="0"/>
              <a:t>2014, </a:t>
            </a:r>
            <a:r>
              <a:rPr lang="en-US" altLang="zh-CN" sz="1800" dirty="0">
                <a:ea typeface="宋体" pitchFamily="2" charset="-122"/>
              </a:rPr>
              <a:t>Zhang and </a:t>
            </a:r>
            <a:r>
              <a:rPr lang="en-US" sz="1800" dirty="0" err="1"/>
              <a:t>Papachristodoulou</a:t>
            </a:r>
            <a:r>
              <a:rPr lang="en-US" sz="1800" dirty="0"/>
              <a:t> (</a:t>
            </a:r>
            <a:r>
              <a:rPr lang="en-US" sz="1800" dirty="0" smtClean="0"/>
              <a:t>2014), Ma et al (2014), Zhao, et al (2014), </a:t>
            </a:r>
          </a:p>
          <a:p>
            <a:pPr marL="0" indent="0">
              <a:buNone/>
            </a:pPr>
            <a:r>
              <a:rPr lang="en-US" altLang="zh-CN" sz="2000" dirty="0">
                <a:ea typeface="宋体" pitchFamily="2" charset="-122"/>
              </a:rPr>
              <a:t>Recent </a:t>
            </a:r>
            <a:r>
              <a:rPr lang="en-US" altLang="zh-CN" sz="2000" dirty="0" smtClean="0">
                <a:ea typeface="宋体" pitchFamily="2" charset="-122"/>
              </a:rPr>
              <a:t>analysis – generator-side/</a:t>
            </a:r>
            <a:r>
              <a:rPr lang="en-US" altLang="zh-CN" sz="2000" dirty="0" err="1" smtClean="0">
                <a:ea typeface="宋体" pitchFamily="2" charset="-122"/>
              </a:rPr>
              <a:t>microgrid</a:t>
            </a:r>
            <a:r>
              <a:rPr lang="en-US" altLang="zh-CN" sz="2000" dirty="0" smtClean="0">
                <a:ea typeface="宋体" pitchFamily="2" charset="-122"/>
              </a:rPr>
              <a:t> control: </a:t>
            </a:r>
          </a:p>
          <a:p>
            <a:pPr lvl="1"/>
            <a:r>
              <a:rPr lang="en-US" altLang="zh-CN" sz="1800" dirty="0" err="1"/>
              <a:t>Andreasson</a:t>
            </a:r>
            <a:r>
              <a:rPr lang="en-US" altLang="zh-CN" sz="1800" dirty="0"/>
              <a:t> et al (2013), Zhang and </a:t>
            </a:r>
            <a:r>
              <a:rPr lang="en-US" sz="1800" dirty="0" err="1"/>
              <a:t>Papachristodoulou</a:t>
            </a:r>
            <a:r>
              <a:rPr lang="en-US" sz="1800" dirty="0"/>
              <a:t> (2013), Li et al (2014), Burger et al (2014), You and Chen (2014), Simpson-</a:t>
            </a:r>
            <a:r>
              <a:rPr lang="en-US" sz="1800" dirty="0" err="1"/>
              <a:t>Porco</a:t>
            </a:r>
            <a:r>
              <a:rPr lang="en-US" sz="1800" dirty="0"/>
              <a:t> et al (2013), </a:t>
            </a:r>
            <a:r>
              <a:rPr lang="en-US" sz="1800" dirty="0" smtClean="0"/>
              <a:t>Hill et al (2014), </a:t>
            </a:r>
            <a:r>
              <a:rPr lang="en-US" sz="1800" dirty="0" err="1" smtClean="0"/>
              <a:t>Dorfler</a:t>
            </a:r>
            <a:r>
              <a:rPr lang="en-US" sz="1800" dirty="0" smtClean="0"/>
              <a:t> </a:t>
            </a:r>
            <a:r>
              <a:rPr lang="en-US" sz="1800" dirty="0"/>
              <a:t>et al (2014</a:t>
            </a:r>
            <a:r>
              <a:rPr lang="en-US" sz="1800" dirty="0" smtClean="0"/>
              <a:t>)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36386066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Network model</a:t>
            </a:r>
            <a:endParaRPr lang="en-US" sz="2800" dirty="0" smtClean="0"/>
          </a:p>
        </p:txBody>
      </p:sp>
      <p:grpSp>
        <p:nvGrpSpPr>
          <p:cNvPr id="14" name="Group 13"/>
          <p:cNvGrpSpPr/>
          <p:nvPr/>
        </p:nvGrpSpPr>
        <p:grpSpPr>
          <a:xfrm>
            <a:off x="2800350" y="2114550"/>
            <a:ext cx="1314450" cy="2533650"/>
            <a:chOff x="2895600" y="1885950"/>
            <a:chExt cx="1314450" cy="2533650"/>
          </a:xfrm>
        </p:grpSpPr>
        <p:cxnSp>
          <p:nvCxnSpPr>
            <p:cNvPr id="28" name="Straight Connector 27"/>
            <p:cNvCxnSpPr/>
            <p:nvPr/>
          </p:nvCxnSpPr>
          <p:spPr bwMode="auto">
            <a:xfrm>
              <a:off x="3733799" y="2438401"/>
              <a:ext cx="0" cy="1524000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/>
            <p:cNvCxnSpPr/>
            <p:nvPr/>
          </p:nvCxnSpPr>
          <p:spPr bwMode="auto">
            <a:xfrm flipV="1">
              <a:off x="3710689" y="3581400"/>
              <a:ext cx="499361" cy="368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Arrow Connector 41"/>
            <p:cNvCxnSpPr/>
            <p:nvPr/>
          </p:nvCxnSpPr>
          <p:spPr bwMode="auto">
            <a:xfrm>
              <a:off x="4210050" y="3581400"/>
              <a:ext cx="0" cy="8382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 bwMode="auto">
            <a:xfrm>
              <a:off x="2895600" y="3200400"/>
              <a:ext cx="784571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graphicFrame>
          <p:nvGraphicFramePr>
            <p:cNvPr id="53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700279091"/>
                </p:ext>
              </p:extLst>
            </p:nvPr>
          </p:nvGraphicFramePr>
          <p:xfrm>
            <a:off x="3657600" y="1885950"/>
            <a:ext cx="192088" cy="4000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72082" name="Equation" r:id="rId4" imgW="88900" imgH="165100" progId="Equation.3">
                    <p:embed/>
                  </p:oleObj>
                </mc:Choice>
                <mc:Fallback>
                  <p:oleObj name="Equation" r:id="rId4" imgW="88900" imgH="1651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57600" y="1885950"/>
                          <a:ext cx="192088" cy="4000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6" name="Group 15"/>
          <p:cNvGrpSpPr/>
          <p:nvPr/>
        </p:nvGrpSpPr>
        <p:grpSpPr>
          <a:xfrm>
            <a:off x="1524000" y="2438400"/>
            <a:ext cx="4267200" cy="3846731"/>
            <a:chOff x="1524000" y="2590800"/>
            <a:chExt cx="4267200" cy="3846731"/>
          </a:xfrm>
        </p:grpSpPr>
        <p:graphicFrame>
          <p:nvGraphicFramePr>
            <p:cNvPr id="5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064497291"/>
                </p:ext>
              </p:extLst>
            </p:nvPr>
          </p:nvGraphicFramePr>
          <p:xfrm>
            <a:off x="1981200" y="3048000"/>
            <a:ext cx="466725" cy="584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72083" name="Equation" r:id="rId6" imgW="215900" imgH="241300" progId="Equation.3">
                    <p:embed/>
                  </p:oleObj>
                </mc:Choice>
                <mc:Fallback>
                  <p:oleObj name="Equation" r:id="rId6" imgW="215900" imgH="2413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81200" y="3048000"/>
                          <a:ext cx="466725" cy="5842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1" name="TextBox 30"/>
            <p:cNvSpPr txBox="1"/>
            <p:nvPr/>
          </p:nvSpPr>
          <p:spPr>
            <a:xfrm>
              <a:off x="1524000" y="2590800"/>
              <a:ext cx="14922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0000FF"/>
                  </a:solidFill>
                </a:rPr>
                <a:t>generation</a:t>
              </a: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2438401" y="4954588"/>
              <a:ext cx="3352799" cy="1482943"/>
              <a:chOff x="2438401" y="4954588"/>
              <a:chExt cx="3352799" cy="1482943"/>
            </a:xfrm>
          </p:grpSpPr>
          <p:graphicFrame>
            <p:nvGraphicFramePr>
              <p:cNvPr id="56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63569119"/>
                  </p:ext>
                </p:extLst>
              </p:nvPr>
            </p:nvGraphicFramePr>
            <p:xfrm>
              <a:off x="3432175" y="4954588"/>
              <a:ext cx="1028700" cy="68738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72084" name="Equation" r:id="rId8" imgW="393700" imgH="254000" progId="Equation.3">
                      <p:embed/>
                    </p:oleObj>
                  </mc:Choice>
                  <mc:Fallback>
                    <p:oleObj name="Equation" r:id="rId8" imgW="393700" imgH="2540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9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432175" y="4954588"/>
                            <a:ext cx="1028700" cy="687387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34" name="TextBox 33"/>
              <p:cNvSpPr txBox="1"/>
              <p:nvPr/>
            </p:nvSpPr>
            <p:spPr>
              <a:xfrm>
                <a:off x="2438401" y="5791200"/>
                <a:ext cx="335279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0000FF"/>
                    </a:solidFill>
                  </a:rPr>
                  <a:t>l</a:t>
                </a:r>
                <a:r>
                  <a:rPr lang="en-US" sz="2000" dirty="0" smtClean="0">
                    <a:solidFill>
                      <a:srgbClr val="0000FF"/>
                    </a:solidFill>
                  </a:rPr>
                  <a:t>oads: </a:t>
                </a:r>
              </a:p>
              <a:p>
                <a:pPr algn="ctr"/>
                <a:r>
                  <a:rPr lang="en-US" sz="1600" dirty="0" smtClean="0">
                    <a:solidFill>
                      <a:srgbClr val="0000FF"/>
                    </a:solidFill>
                  </a:rPr>
                  <a:t>controllable + </a:t>
                </a:r>
                <a:r>
                  <a:rPr lang="en-US" sz="1600" dirty="0" err="1">
                    <a:solidFill>
                      <a:srgbClr val="0000FF"/>
                    </a:solidFill>
                  </a:rPr>
                  <a:t>freq</a:t>
                </a:r>
                <a:r>
                  <a:rPr lang="en-US" sz="1600" dirty="0">
                    <a:solidFill>
                      <a:srgbClr val="0000FF"/>
                    </a:solidFill>
                  </a:rPr>
                  <a:t>-sensitive</a:t>
                </a:r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3615439" y="2438400"/>
            <a:ext cx="3452111" cy="2255838"/>
            <a:chOff x="3710689" y="2362200"/>
            <a:chExt cx="3452111" cy="2255838"/>
          </a:xfrm>
        </p:grpSpPr>
        <p:cxnSp>
          <p:nvCxnSpPr>
            <p:cNvPr id="38" name="Straight Connector 37"/>
            <p:cNvCxnSpPr/>
            <p:nvPr/>
          </p:nvCxnSpPr>
          <p:spPr bwMode="auto">
            <a:xfrm>
              <a:off x="7162799" y="3437515"/>
              <a:ext cx="0" cy="1180523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>
              <a:off x="3710689" y="3142384"/>
              <a:ext cx="3452110" cy="88539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Straight Connector 8"/>
            <p:cNvCxnSpPr/>
            <p:nvPr/>
          </p:nvCxnSpPr>
          <p:spPr bwMode="auto">
            <a:xfrm>
              <a:off x="7162800" y="2362200"/>
              <a:ext cx="0" cy="762000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tx1"/>
              </a:solidFill>
              <a:prstDash val="dot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9" name="TextBox 38"/>
          <p:cNvSpPr txBox="1"/>
          <p:nvPr/>
        </p:nvSpPr>
        <p:spPr>
          <a:xfrm>
            <a:off x="4267200" y="6396335"/>
            <a:ext cx="4875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err="1" smtClean="0">
                <a:latin typeface="Times New Roman"/>
                <a:cs typeface="Times New Roman"/>
              </a:rPr>
              <a:t>i</a:t>
            </a:r>
            <a:r>
              <a:rPr lang="en-US" sz="2400" i="1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/>
              <a:t>: region/control area/balancing authority</a:t>
            </a:r>
            <a:endParaRPr lang="en-US" sz="2000" dirty="0"/>
          </a:p>
        </p:txBody>
      </p:sp>
      <p:grpSp>
        <p:nvGrpSpPr>
          <p:cNvPr id="2" name="Group 1"/>
          <p:cNvGrpSpPr/>
          <p:nvPr/>
        </p:nvGrpSpPr>
        <p:grpSpPr>
          <a:xfrm>
            <a:off x="3615439" y="381000"/>
            <a:ext cx="3623561" cy="2542454"/>
            <a:chOff x="3615439" y="381000"/>
            <a:chExt cx="3623561" cy="2542454"/>
          </a:xfrm>
        </p:grpSpPr>
        <p:grpSp>
          <p:nvGrpSpPr>
            <p:cNvPr id="17" name="Group 16"/>
            <p:cNvGrpSpPr/>
            <p:nvPr/>
          </p:nvGrpSpPr>
          <p:grpSpPr>
            <a:xfrm>
              <a:off x="3615439" y="381000"/>
              <a:ext cx="3623561" cy="2542454"/>
              <a:chOff x="3615439" y="533400"/>
              <a:chExt cx="3623561" cy="2542454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615439" y="533400"/>
                <a:ext cx="3623561" cy="2542454"/>
                <a:chOff x="3710689" y="304800"/>
                <a:chExt cx="3623561" cy="2542454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auto">
                <a:xfrm>
                  <a:off x="7162799" y="838200"/>
                  <a:ext cx="0" cy="1180523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" name="Straight Connector 29"/>
                <p:cNvCxnSpPr/>
                <p:nvPr/>
              </p:nvCxnSpPr>
              <p:spPr bwMode="auto">
                <a:xfrm flipV="1">
                  <a:off x="3710689" y="1447800"/>
                  <a:ext cx="3452111" cy="1399454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graphicFrame>
              <p:nvGraphicFramePr>
                <p:cNvPr id="54" name="Object 4"/>
                <p:cNvGraphicFramePr>
                  <a:graphicFrameLocks/>
                </p:cNvGraphicFramePr>
                <p:nvPr>
                  <p:extLst>
                    <p:ext uri="{D42A27DB-BD31-4B8C-83A1-F6EECF244321}">
                      <p14:modId xmlns:p14="http://schemas.microsoft.com/office/powerpoint/2010/main" val="2757566930"/>
                    </p:ext>
                  </p:extLst>
                </p:nvPr>
              </p:nvGraphicFramePr>
              <p:xfrm>
                <a:off x="7086600" y="304800"/>
                <a:ext cx="247650" cy="46037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972085" name="Equation" r:id="rId10" imgW="114300" imgH="190500" progId="Equation.3">
                        <p:embed/>
                      </p:oleObj>
                    </mc:Choice>
                    <mc:Fallback>
                      <p:oleObj name="Equation" r:id="rId10" imgW="114300" imgH="190500" progId="Equation.3">
                        <p:embed/>
                        <p:pic>
                          <p:nvPicPr>
                            <p:cNvPr id="0" name="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11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7086600" y="304800"/>
                              <a:ext cx="247650" cy="46037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9" name="Object 4"/>
                <p:cNvGraphicFramePr>
                  <a:graphicFrameLocks/>
                </p:cNvGraphicFramePr>
                <p:nvPr>
                  <p:extLst>
                    <p:ext uri="{D42A27DB-BD31-4B8C-83A1-F6EECF244321}">
                      <p14:modId xmlns:p14="http://schemas.microsoft.com/office/powerpoint/2010/main" val="2153770760"/>
                    </p:ext>
                  </p:extLst>
                </p:nvPr>
              </p:nvGraphicFramePr>
              <p:xfrm>
                <a:off x="6191250" y="1809750"/>
                <a:ext cx="384175" cy="55245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972086" name="Equation" r:id="rId12" imgW="177800" imgH="228600" progId="Equation.3">
                        <p:embed/>
                      </p:oleObj>
                    </mc:Choice>
                    <mc:Fallback>
                      <p:oleObj name="Equation" r:id="rId12" imgW="177800" imgH="228600" progId="Equation.3">
                        <p:embed/>
                        <p:pic>
                          <p:nvPicPr>
                            <p:cNvPr id="0" name="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13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6191250" y="1809750"/>
                              <a:ext cx="384175" cy="55245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sp>
            <p:nvSpPr>
              <p:cNvPr id="35" name="TextBox 34"/>
              <p:cNvSpPr txBox="1"/>
              <p:nvPr/>
            </p:nvSpPr>
            <p:spPr>
              <a:xfrm>
                <a:off x="4038600" y="1504890"/>
                <a:ext cx="19812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rgbClr val="0000FF"/>
                    </a:solidFill>
                  </a:rPr>
                  <a:t>branch power</a:t>
                </a:r>
              </a:p>
            </p:txBody>
          </p:sp>
        </p:grpSp>
        <p:graphicFrame>
          <p:nvGraphicFramePr>
            <p:cNvPr id="27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421087226"/>
                </p:ext>
              </p:extLst>
            </p:nvPr>
          </p:nvGraphicFramePr>
          <p:xfrm>
            <a:off x="4876800" y="1752600"/>
            <a:ext cx="381000" cy="457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72087" name="Equation" r:id="rId14" imgW="177800" imgH="228600" progId="Equation.3">
                    <p:embed/>
                  </p:oleObj>
                </mc:Choice>
                <mc:Fallback>
                  <p:oleObj name="Equation" r:id="rId14" imgW="177800" imgH="2286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76800" y="1752600"/>
                          <a:ext cx="381000" cy="4572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TextBox 3"/>
          <p:cNvSpPr txBox="1"/>
          <p:nvPr/>
        </p:nvSpPr>
        <p:spPr>
          <a:xfrm>
            <a:off x="0" y="3925669"/>
            <a:ext cx="29046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 include generator-side</a:t>
            </a:r>
          </a:p>
          <a:p>
            <a:r>
              <a:rPr lang="en-US" dirty="0"/>
              <a:t>c</a:t>
            </a:r>
            <a:r>
              <a:rPr lang="en-US" dirty="0" smtClean="0"/>
              <a:t>ontrol later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2866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Bus injection model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228600" y="3962400"/>
            <a:ext cx="86868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914400" y="1295400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0000"/>
                </a:solidFill>
              </a:rPr>
              <a:t>Power flow equations</a:t>
            </a:r>
            <a:endParaRPr lang="en-US" sz="2800" dirty="0">
              <a:solidFill>
                <a:srgbClr val="000000"/>
              </a:solidFill>
            </a:endParaRPr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5567745"/>
              </p:ext>
            </p:extLst>
          </p:nvPr>
        </p:nvGraphicFramePr>
        <p:xfrm>
          <a:off x="914400" y="2133600"/>
          <a:ext cx="7585530" cy="121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0057" name="Equation" r:id="rId4" imgW="2933700" imgH="431800" progId="Equation.3">
                  <p:embed/>
                </p:oleObj>
              </mc:Choice>
              <mc:Fallback>
                <p:oleObj name="Equation" r:id="rId4" imgW="2933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4400" y="2133600"/>
                        <a:ext cx="7585530" cy="121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990600" y="4572000"/>
            <a:ext cx="8153400" cy="914400"/>
            <a:chOff x="990600" y="4572000"/>
            <a:chExt cx="8153400" cy="914400"/>
          </a:xfrm>
        </p:grpSpPr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2358390"/>
                </p:ext>
              </p:extLst>
            </p:nvPr>
          </p:nvGraphicFramePr>
          <p:xfrm>
            <a:off x="990600" y="4740386"/>
            <a:ext cx="5181600" cy="7349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30058" name="Equation" r:id="rId6" imgW="5676900" imgH="736600" progId="Equation.3">
                    <p:embed/>
                  </p:oleObj>
                </mc:Choice>
                <mc:Fallback>
                  <p:oleObj name="Equation" r:id="rId6" imgW="5676900" imgH="7366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90600" y="4740386"/>
                          <a:ext cx="5181600" cy="7349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741220321"/>
                </p:ext>
              </p:extLst>
            </p:nvPr>
          </p:nvGraphicFramePr>
          <p:xfrm>
            <a:off x="6934200" y="4876800"/>
            <a:ext cx="1904507" cy="533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30059" name="Equation" r:id="rId8" imgW="2260600" imgH="635000" progId="Equation.3">
                    <p:embed/>
                  </p:oleObj>
                </mc:Choice>
                <mc:Fallback>
                  <p:oleObj name="Equation" r:id="rId8" imgW="2260600" imgH="6350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6934200" y="4876800"/>
                          <a:ext cx="1904507" cy="533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Rectangle 7"/>
            <p:cNvSpPr/>
            <p:nvPr/>
          </p:nvSpPr>
          <p:spPr bwMode="auto">
            <a:xfrm>
              <a:off x="6934200" y="4572000"/>
              <a:ext cx="2209800" cy="914400"/>
            </a:xfrm>
            <a:prstGeom prst="rect">
              <a:avLst/>
            </a:prstGeom>
            <a:solidFill>
              <a:schemeClr val="bg1">
                <a:alpha val="64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838200" y="6096000"/>
            <a:ext cx="4872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OPF = QCQP   </a:t>
            </a:r>
            <a:r>
              <a:rPr lang="en-US" sz="2400" dirty="0" smtClean="0">
                <a:solidFill>
                  <a:srgbClr val="0000FF"/>
                </a:solidFill>
                <a:sym typeface="Wingdings"/>
              </a:rPr>
              <a:t>  SDP relaxation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95792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Network model</a:t>
            </a:r>
            <a:endParaRPr lang="en-US" sz="2800" dirty="0" smtClean="0"/>
          </a:p>
        </p:txBody>
      </p:sp>
      <p:graphicFrame>
        <p:nvGraphicFramePr>
          <p:cNvPr id="1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4997785"/>
              </p:ext>
            </p:extLst>
          </p:nvPr>
        </p:nvGraphicFramePr>
        <p:xfrm>
          <a:off x="969963" y="1476375"/>
          <a:ext cx="5888037" cy="1992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386" name="Equation" r:id="rId4" imgW="6007100" imgH="1841500" progId="Equation.3">
                  <p:embed/>
                </p:oleObj>
              </mc:Choice>
              <mc:Fallback>
                <p:oleObj name="Equation" r:id="rId4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9963" y="1476375"/>
                        <a:ext cx="5888037" cy="1992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914400" y="2580382"/>
            <a:ext cx="6019800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Generator bus: </a:t>
            </a:r>
            <a:r>
              <a:rPr lang="en-US" sz="3200" i="1" dirty="0" err="1" smtClean="0">
                <a:latin typeface="Times New Roman"/>
                <a:cs typeface="Times New Roman"/>
              </a:rPr>
              <a:t>M</a:t>
            </a:r>
            <a:r>
              <a:rPr lang="en-US" sz="32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800" dirty="0" smtClean="0"/>
              <a:t> &gt; 0</a:t>
            </a:r>
          </a:p>
          <a:p>
            <a:r>
              <a:rPr lang="en-US" sz="2800" dirty="0" smtClean="0"/>
              <a:t>Load bus:         </a:t>
            </a:r>
            <a:r>
              <a:rPr lang="en-US" sz="3200" i="1" dirty="0" err="1">
                <a:latin typeface="Times New Roman"/>
                <a:cs typeface="Times New Roman"/>
              </a:rPr>
              <a:t>M</a:t>
            </a:r>
            <a:r>
              <a:rPr lang="en-US" sz="3200" i="1" baseline="-25000" dirty="0" err="1">
                <a:latin typeface="Times New Roman"/>
                <a:cs typeface="Times New Roman"/>
              </a:rPr>
              <a:t>i</a:t>
            </a:r>
            <a:r>
              <a:rPr lang="en-US" sz="2800" dirty="0"/>
              <a:t> </a:t>
            </a:r>
            <a:r>
              <a:rPr lang="en-US" sz="2800" dirty="0" smtClean="0"/>
              <a:t>= 0</a:t>
            </a:r>
            <a:endParaRPr lang="en-US" sz="2800" dirty="0"/>
          </a:p>
        </p:txBody>
      </p:sp>
      <p:grpSp>
        <p:nvGrpSpPr>
          <p:cNvPr id="29" name="Group 28"/>
          <p:cNvGrpSpPr/>
          <p:nvPr/>
        </p:nvGrpSpPr>
        <p:grpSpPr>
          <a:xfrm>
            <a:off x="6484937" y="4238626"/>
            <a:ext cx="2354263" cy="2543174"/>
            <a:chOff x="6180137" y="76200"/>
            <a:chExt cx="2735263" cy="2924174"/>
          </a:xfrm>
        </p:grpSpPr>
        <p:grpSp>
          <p:nvGrpSpPr>
            <p:cNvPr id="30" name="Group 29"/>
            <p:cNvGrpSpPr/>
            <p:nvPr/>
          </p:nvGrpSpPr>
          <p:grpSpPr>
            <a:xfrm>
              <a:off x="6180137" y="76200"/>
              <a:ext cx="2735263" cy="2163762"/>
              <a:chOff x="6019800" y="2484438"/>
              <a:chExt cx="2735263" cy="2163762"/>
            </a:xfrm>
          </p:grpSpPr>
          <p:cxnSp>
            <p:nvCxnSpPr>
              <p:cNvPr id="36" name="Straight Connector 35"/>
              <p:cNvCxnSpPr/>
              <p:nvPr/>
            </p:nvCxnSpPr>
            <p:spPr bwMode="auto">
              <a:xfrm>
                <a:off x="6934200" y="36576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>
                <a:off x="8610600" y="29718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>
                <a:off x="8610600" y="40386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 flipV="1">
                <a:off x="6934200" y="3276600"/>
                <a:ext cx="1676400" cy="45720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>
                <a:off x="6934200" y="3886200"/>
                <a:ext cx="1676400" cy="45720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/>
              <p:nvPr/>
            </p:nvCxnSpPr>
            <p:spPr bwMode="auto">
              <a:xfrm>
                <a:off x="6934200" y="4114800"/>
                <a:ext cx="22860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4" name="Straight Arrow Connector 43"/>
              <p:cNvCxnSpPr/>
              <p:nvPr/>
            </p:nvCxnSpPr>
            <p:spPr bwMode="auto">
              <a:xfrm>
                <a:off x="7162800" y="4114800"/>
                <a:ext cx="0" cy="53340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45" name="Straight Arrow Connector 44"/>
              <p:cNvCxnSpPr/>
              <p:nvPr/>
            </p:nvCxnSpPr>
            <p:spPr bwMode="auto">
              <a:xfrm>
                <a:off x="6477000" y="3962400"/>
                <a:ext cx="381000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graphicFrame>
            <p:nvGraphicFramePr>
              <p:cNvPr id="47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983564885"/>
                  </p:ext>
                </p:extLst>
              </p:nvPr>
            </p:nvGraphicFramePr>
            <p:xfrm>
              <a:off x="6019800" y="3581400"/>
              <a:ext cx="466725" cy="5842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4387" name="Equation" r:id="rId6" imgW="215900" imgH="241300" progId="Equation.3">
                      <p:embed/>
                    </p:oleObj>
                  </mc:Choice>
                  <mc:Fallback>
                    <p:oleObj name="Equation" r:id="rId6" imgW="215900" imgH="2413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7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019800" y="3581400"/>
                            <a:ext cx="466725" cy="58420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8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051499214"/>
                  </p:ext>
                </p:extLst>
              </p:nvPr>
            </p:nvGraphicFramePr>
            <p:xfrm>
              <a:off x="6858000" y="3181350"/>
              <a:ext cx="192088" cy="4000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4388" name="Equation" r:id="rId8" imgW="88900" imgH="165100" progId="Equation.3">
                      <p:embed/>
                    </p:oleObj>
                  </mc:Choice>
                  <mc:Fallback>
                    <p:oleObj name="Equation" r:id="rId8" imgW="88900" imgH="1651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9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858000" y="3181350"/>
                            <a:ext cx="192088" cy="40005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9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617693223"/>
                  </p:ext>
                </p:extLst>
              </p:nvPr>
            </p:nvGraphicFramePr>
            <p:xfrm>
              <a:off x="8507413" y="2484438"/>
              <a:ext cx="247650" cy="4603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4389" name="Equation" r:id="rId10" imgW="114300" imgH="190500" progId="Equation.3">
                      <p:embed/>
                    </p:oleObj>
                  </mc:Choice>
                  <mc:Fallback>
                    <p:oleObj name="Equation" r:id="rId10" imgW="114300" imgH="1905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1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8507413" y="2484438"/>
                            <a:ext cx="247650" cy="46037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3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680896556"/>
                </p:ext>
              </p:extLst>
            </p:nvPr>
          </p:nvGraphicFramePr>
          <p:xfrm>
            <a:off x="7593013" y="588962"/>
            <a:ext cx="384175" cy="5524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4390" name="Equation" r:id="rId12" imgW="177800" imgH="228600" progId="Equation.3">
                    <p:embed/>
                  </p:oleObj>
                </mc:Choice>
                <mc:Fallback>
                  <p:oleObj name="Equation" r:id="rId12" imgW="177800" imgH="2286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3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593013" y="588962"/>
                          <a:ext cx="384175" cy="5524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4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563114747"/>
                </p:ext>
              </p:extLst>
            </p:nvPr>
          </p:nvGraphicFramePr>
          <p:xfrm>
            <a:off x="6858000" y="2312987"/>
            <a:ext cx="1028700" cy="6873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4391" name="Equation" r:id="rId14" imgW="393700" imgH="254000" progId="Equation.3">
                    <p:embed/>
                  </p:oleObj>
                </mc:Choice>
                <mc:Fallback>
                  <p:oleObj name="Equation" r:id="rId14" imgW="393700" imgH="2540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58000" y="2312987"/>
                          <a:ext cx="1028700" cy="68738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1" name="TextBox 50"/>
          <p:cNvSpPr txBox="1"/>
          <p:nvPr/>
        </p:nvSpPr>
        <p:spPr>
          <a:xfrm>
            <a:off x="914400" y="4028182"/>
            <a:ext cx="4724400" cy="11336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Damping/</a:t>
            </a:r>
            <a:r>
              <a:rPr lang="en-US" sz="2800" dirty="0" err="1" smtClean="0"/>
              <a:t>uncontr</a:t>
            </a:r>
            <a:r>
              <a:rPr lang="en-US" sz="2800" dirty="0" smtClean="0"/>
              <a:t> loads: 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Controllable loads:</a:t>
            </a:r>
            <a:endParaRPr lang="en-US" sz="2800" dirty="0"/>
          </a:p>
        </p:txBody>
      </p:sp>
      <p:graphicFrame>
        <p:nvGraphicFramePr>
          <p:cNvPr id="50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341127"/>
              </p:ext>
            </p:extLst>
          </p:nvPr>
        </p:nvGraphicFramePr>
        <p:xfrm>
          <a:off x="4953000" y="3962400"/>
          <a:ext cx="1447800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392" name="Equation" r:id="rId16" imgW="1612900" imgH="622300" progId="Equation.3">
                  <p:embed/>
                </p:oleObj>
              </mc:Choice>
              <mc:Fallback>
                <p:oleObj name="Equation" r:id="rId16" imgW="1612900" imgH="6223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53000" y="3962400"/>
                        <a:ext cx="1447800" cy="596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3681583"/>
              </p:ext>
            </p:extLst>
          </p:nvPr>
        </p:nvGraphicFramePr>
        <p:xfrm>
          <a:off x="4953000" y="4648200"/>
          <a:ext cx="307975" cy="49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393" name="Equation" r:id="rId18" imgW="342900" imgH="520700" progId="Equation.3">
                  <p:embed/>
                </p:oleObj>
              </mc:Choice>
              <mc:Fallback>
                <p:oleObj name="Equation" r:id="rId18" imgW="342900" imgH="52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53000" y="4648200"/>
                        <a:ext cx="307975" cy="498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594474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Network model</a:t>
            </a:r>
            <a:endParaRPr lang="en-US" sz="2800" dirty="0" smtClean="0"/>
          </a:p>
        </p:txBody>
      </p:sp>
      <p:grpSp>
        <p:nvGrpSpPr>
          <p:cNvPr id="20" name="Group 19"/>
          <p:cNvGrpSpPr/>
          <p:nvPr/>
        </p:nvGrpSpPr>
        <p:grpSpPr>
          <a:xfrm>
            <a:off x="6484937" y="4238626"/>
            <a:ext cx="2354263" cy="2543174"/>
            <a:chOff x="6180137" y="76200"/>
            <a:chExt cx="2735263" cy="2924174"/>
          </a:xfrm>
        </p:grpSpPr>
        <p:grpSp>
          <p:nvGrpSpPr>
            <p:cNvPr id="28" name="Group 27"/>
            <p:cNvGrpSpPr/>
            <p:nvPr/>
          </p:nvGrpSpPr>
          <p:grpSpPr>
            <a:xfrm>
              <a:off x="6180137" y="76200"/>
              <a:ext cx="2735263" cy="2163762"/>
              <a:chOff x="6019800" y="2484438"/>
              <a:chExt cx="2735263" cy="2163762"/>
            </a:xfrm>
          </p:grpSpPr>
          <p:cxnSp>
            <p:nvCxnSpPr>
              <p:cNvPr id="31" name="Straight Connector 30"/>
              <p:cNvCxnSpPr/>
              <p:nvPr/>
            </p:nvCxnSpPr>
            <p:spPr bwMode="auto">
              <a:xfrm>
                <a:off x="6934200" y="36576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Straight Connector 33"/>
              <p:cNvCxnSpPr/>
              <p:nvPr/>
            </p:nvCxnSpPr>
            <p:spPr bwMode="auto">
              <a:xfrm>
                <a:off x="8610600" y="29718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>
                <a:off x="8610600" y="40386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 flipV="1">
                <a:off x="6934200" y="3276600"/>
                <a:ext cx="1676400" cy="45720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>
                <a:off x="6934200" y="3886200"/>
                <a:ext cx="1676400" cy="45720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>
                <a:off x="6934200" y="4114800"/>
                <a:ext cx="22860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Arrow Connector 40"/>
              <p:cNvCxnSpPr/>
              <p:nvPr/>
            </p:nvCxnSpPr>
            <p:spPr bwMode="auto">
              <a:xfrm>
                <a:off x="7162800" y="4114800"/>
                <a:ext cx="0" cy="53340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42" name="Straight Arrow Connector 41"/>
              <p:cNvCxnSpPr/>
              <p:nvPr/>
            </p:nvCxnSpPr>
            <p:spPr bwMode="auto">
              <a:xfrm>
                <a:off x="6477000" y="3962400"/>
                <a:ext cx="381000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graphicFrame>
            <p:nvGraphicFramePr>
              <p:cNvPr id="44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831617791"/>
                  </p:ext>
                </p:extLst>
              </p:nvPr>
            </p:nvGraphicFramePr>
            <p:xfrm>
              <a:off x="6019800" y="3581400"/>
              <a:ext cx="466725" cy="5842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73106" name="Equation" r:id="rId4" imgW="215900" imgH="241300" progId="Equation.3">
                      <p:embed/>
                    </p:oleObj>
                  </mc:Choice>
                  <mc:Fallback>
                    <p:oleObj name="Equation" r:id="rId4" imgW="215900" imgH="2413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019800" y="3581400"/>
                            <a:ext cx="466725" cy="58420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87183062"/>
                  </p:ext>
                </p:extLst>
              </p:nvPr>
            </p:nvGraphicFramePr>
            <p:xfrm>
              <a:off x="6858000" y="3181350"/>
              <a:ext cx="192088" cy="4000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73107" name="Equation" r:id="rId6" imgW="88900" imgH="165100" progId="Equation.3">
                      <p:embed/>
                    </p:oleObj>
                  </mc:Choice>
                  <mc:Fallback>
                    <p:oleObj name="Equation" r:id="rId6" imgW="88900" imgH="1651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7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858000" y="3181350"/>
                            <a:ext cx="192088" cy="40005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7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794620095"/>
                  </p:ext>
                </p:extLst>
              </p:nvPr>
            </p:nvGraphicFramePr>
            <p:xfrm>
              <a:off x="8507413" y="2484438"/>
              <a:ext cx="247650" cy="4603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73108" name="Equation" r:id="rId8" imgW="114300" imgH="190500" progId="Equation.3">
                      <p:embed/>
                    </p:oleObj>
                  </mc:Choice>
                  <mc:Fallback>
                    <p:oleObj name="Equation" r:id="rId8" imgW="114300" imgH="1905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9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8507413" y="2484438"/>
                            <a:ext cx="247650" cy="46037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29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626625081"/>
                </p:ext>
              </p:extLst>
            </p:nvPr>
          </p:nvGraphicFramePr>
          <p:xfrm>
            <a:off x="7593013" y="588962"/>
            <a:ext cx="384175" cy="5524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73109" name="Equation" r:id="rId10" imgW="177800" imgH="228600" progId="Equation.3">
                    <p:embed/>
                  </p:oleObj>
                </mc:Choice>
                <mc:Fallback>
                  <p:oleObj name="Equation" r:id="rId10" imgW="177800" imgH="2286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1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593013" y="588962"/>
                          <a:ext cx="384175" cy="5524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126968260"/>
                </p:ext>
              </p:extLst>
            </p:nvPr>
          </p:nvGraphicFramePr>
          <p:xfrm>
            <a:off x="6858000" y="2312987"/>
            <a:ext cx="1028700" cy="6873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73110" name="Equation" r:id="rId12" imgW="393700" imgH="254000" progId="Equation.3">
                    <p:embed/>
                  </p:oleObj>
                </mc:Choice>
                <mc:Fallback>
                  <p:oleObj name="Equation" r:id="rId12" imgW="393700" imgH="2540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3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58000" y="2312987"/>
                          <a:ext cx="1028700" cy="68738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8" name="TextBox 47"/>
          <p:cNvSpPr txBox="1"/>
          <p:nvPr/>
        </p:nvSpPr>
        <p:spPr>
          <a:xfrm>
            <a:off x="872981" y="5181600"/>
            <a:ext cx="485261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FF"/>
                </a:solidFill>
              </a:rPr>
              <a:t>s</a:t>
            </a:r>
            <a:r>
              <a:rPr lang="en-US" sz="2400" dirty="0" smtClean="0">
                <a:solidFill>
                  <a:srgbClr val="0000FF"/>
                </a:solidFill>
              </a:rPr>
              <a:t>wing dynamics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all variables are deviations 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    from nominal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extends to nonlinear power flow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21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312461"/>
              </p:ext>
            </p:extLst>
          </p:nvPr>
        </p:nvGraphicFramePr>
        <p:xfrm>
          <a:off x="990600" y="1477963"/>
          <a:ext cx="5888038" cy="199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3111" name="Equation" r:id="rId14" imgW="6007100" imgH="1841500" progId="Equation.3">
                  <p:embed/>
                </p:oleObj>
              </mc:Choice>
              <mc:Fallback>
                <p:oleObj name="Equation" r:id="rId14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477963"/>
                        <a:ext cx="5888038" cy="199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97380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 bwMode="auto">
          <a:xfrm>
            <a:off x="685800" y="1219200"/>
            <a:ext cx="6477000" cy="2514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Frequency control</a:t>
            </a:r>
            <a:endParaRPr lang="en-US" sz="2800" dirty="0" smtClean="0"/>
          </a:p>
        </p:txBody>
      </p:sp>
      <p:sp>
        <p:nvSpPr>
          <p:cNvPr id="22" name="TextBox 21"/>
          <p:cNvSpPr txBox="1"/>
          <p:nvPr/>
        </p:nvSpPr>
        <p:spPr>
          <a:xfrm>
            <a:off x="950517" y="4572000"/>
            <a:ext cx="621228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Suppose the system is in steady state</a:t>
            </a:r>
            <a:endParaRPr lang="en-US" sz="2800" dirty="0"/>
          </a:p>
          <a:p>
            <a:endParaRPr lang="en-US" sz="2800" dirty="0" smtClean="0">
              <a:solidFill>
                <a:srgbClr val="FF0000"/>
              </a:solidFill>
            </a:endParaRPr>
          </a:p>
          <a:p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dirty="0" smtClean="0">
                <a:solidFill>
                  <a:srgbClr val="FF0000"/>
                </a:solidFill>
              </a:rPr>
              <a:t>Then: disturbance in gen/load … 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23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6050488"/>
              </p:ext>
            </p:extLst>
          </p:nvPr>
        </p:nvGraphicFramePr>
        <p:xfrm>
          <a:off x="2165350" y="5181600"/>
          <a:ext cx="400685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162" name="Equation" r:id="rId4" imgW="4267200" imgH="635000" progId="Equation.3">
                  <p:embed/>
                </p:oleObj>
              </mc:Choice>
              <mc:Fallback>
                <p:oleObj name="Equation" r:id="rId4" imgW="4267200" imgH="6350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5350" y="5181600"/>
                        <a:ext cx="4006850" cy="53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3785912"/>
              </p:ext>
            </p:extLst>
          </p:nvPr>
        </p:nvGraphicFramePr>
        <p:xfrm>
          <a:off x="990600" y="1477963"/>
          <a:ext cx="5888038" cy="199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163" name="Equation" r:id="rId6" imgW="6007100" imgH="1841500" progId="Equation.3">
                  <p:embed/>
                </p:oleObj>
              </mc:Choice>
              <mc:Fallback>
                <p:oleObj name="Equation" r:id="rId6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477963"/>
                        <a:ext cx="5888038" cy="199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80210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 bwMode="auto">
          <a:xfrm>
            <a:off x="990600" y="1143000"/>
            <a:ext cx="6477000" cy="2514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Frequency control</a:t>
            </a:r>
            <a:endParaRPr lang="en-US" sz="2800" dirty="0" smtClean="0"/>
          </a:p>
        </p:txBody>
      </p:sp>
      <p:cxnSp>
        <p:nvCxnSpPr>
          <p:cNvPr id="15" name="Straight Arrow Connector 14"/>
          <p:cNvCxnSpPr/>
          <p:nvPr/>
        </p:nvCxnSpPr>
        <p:spPr bwMode="auto">
          <a:xfrm flipV="1">
            <a:off x="2667000" y="2209800"/>
            <a:ext cx="152400" cy="25146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4F81BD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1747029" y="4724400"/>
            <a:ext cx="16819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00FF"/>
                </a:solidFill>
              </a:rPr>
              <a:t>current</a:t>
            </a:r>
          </a:p>
          <a:p>
            <a:pPr algn="ctr"/>
            <a:r>
              <a:rPr lang="en-US" sz="2800" dirty="0" smtClean="0">
                <a:solidFill>
                  <a:srgbClr val="0000FF"/>
                </a:solidFill>
              </a:rPr>
              <a:t>approach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 bwMode="auto">
          <a:xfrm flipH="1" flipV="1">
            <a:off x="3886200" y="2209800"/>
            <a:ext cx="1524000" cy="2590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4F81BD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4566429" y="4724400"/>
            <a:ext cx="16819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0000FF"/>
                </a:solidFill>
              </a:rPr>
              <a:t>l</a:t>
            </a:r>
            <a:r>
              <a:rPr lang="en-US" sz="2800" dirty="0" smtClean="0">
                <a:solidFill>
                  <a:srgbClr val="0000FF"/>
                </a:solidFill>
              </a:rPr>
              <a:t>oad-side</a:t>
            </a:r>
          </a:p>
          <a:p>
            <a:pPr algn="ctr"/>
            <a:r>
              <a:rPr lang="en-US" sz="2800" dirty="0" smtClean="0">
                <a:solidFill>
                  <a:srgbClr val="0000FF"/>
                </a:solidFill>
              </a:rPr>
              <a:t>control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1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0347483"/>
              </p:ext>
            </p:extLst>
          </p:nvPr>
        </p:nvGraphicFramePr>
        <p:xfrm>
          <a:off x="1295400" y="1477963"/>
          <a:ext cx="5888038" cy="199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996" name="Equation" r:id="rId4" imgW="6007100" imgH="1841500" progId="Equation.3">
                  <p:embed/>
                </p:oleObj>
              </mc:Choice>
              <mc:Fallback>
                <p:oleObj name="Equation" r:id="rId4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1477963"/>
                        <a:ext cx="5888038" cy="199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Oval 10"/>
          <p:cNvSpPr/>
          <p:nvPr/>
        </p:nvSpPr>
        <p:spPr bwMode="auto">
          <a:xfrm>
            <a:off x="3581400" y="1524000"/>
            <a:ext cx="457200" cy="685800"/>
          </a:xfrm>
          <a:prstGeom prst="ellipse">
            <a:avLst/>
          </a:prstGeom>
          <a:noFill/>
          <a:ln w="38100" cap="flat" cmpd="sng" algn="ctr">
            <a:solidFill>
              <a:srgbClr val="4F81BD"/>
            </a:solidFill>
            <a:prstDash val="solid"/>
            <a:round/>
            <a:headEnd type="none" w="med" len="med"/>
            <a:tailEnd type="triangle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99423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</a:rPr>
              <a:t>Network model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Distributed online algorithm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Simulations</a:t>
            </a:r>
          </a:p>
          <a:p>
            <a:pPr marL="0" indent="0">
              <a:buNone/>
            </a:pPr>
            <a:endParaRPr lang="en-US" sz="800" dirty="0" smtClean="0"/>
          </a:p>
          <a:p>
            <a:pPr marL="0" indent="0">
              <a:buNone/>
            </a:pPr>
            <a:r>
              <a:rPr lang="en-US" sz="3200" dirty="0" smtClean="0"/>
              <a:t>Details</a:t>
            </a:r>
            <a:endParaRPr lang="en-US" sz="32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14400" y="5505271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b="1" dirty="0" smtClean="0">
                <a:solidFill>
                  <a:srgbClr val="0000FF"/>
                </a:solidFill>
              </a:rPr>
              <a:t>Main references (frequency control): </a:t>
            </a:r>
          </a:p>
          <a:p>
            <a:pPr indent="-4764"/>
            <a:r>
              <a:rPr lang="en-US" dirty="0">
                <a:solidFill>
                  <a:srgbClr val="0000FF"/>
                </a:solidFill>
              </a:rPr>
              <a:t>	</a:t>
            </a:r>
            <a:r>
              <a:rPr lang="en-US" dirty="0" smtClean="0">
                <a:solidFill>
                  <a:srgbClr val="0000FF"/>
                </a:solidFill>
              </a:rPr>
              <a:t>Zhao</a:t>
            </a:r>
            <a:r>
              <a:rPr lang="en-US" dirty="0">
                <a:solidFill>
                  <a:srgbClr val="0000FF"/>
                </a:solidFill>
              </a:rPr>
              <a:t>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</a:t>
            </a:r>
            <a:r>
              <a:rPr lang="en-US" dirty="0" smtClean="0">
                <a:solidFill>
                  <a:srgbClr val="0000FF"/>
                </a:solidFill>
              </a:rPr>
              <a:t>L, TAC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</a:t>
            </a:r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L, </a:t>
            </a:r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Zhao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et al</a:t>
            </a:r>
            <a:r>
              <a:rPr lang="en-US" dirty="0">
                <a:solidFill>
                  <a:srgbClr val="0000FF"/>
                </a:solidFill>
              </a:rPr>
              <a:t>:</a:t>
            </a:r>
            <a:r>
              <a:rPr lang="en-US" dirty="0" smtClean="0">
                <a:solidFill>
                  <a:srgbClr val="0000FF"/>
                </a:solidFill>
              </a:rPr>
              <a:t> CDC </a:t>
            </a:r>
            <a:r>
              <a:rPr lang="en-US" dirty="0">
                <a:solidFill>
                  <a:srgbClr val="0000FF"/>
                </a:solidFill>
              </a:rPr>
              <a:t>2014, </a:t>
            </a:r>
            <a:r>
              <a:rPr lang="en-US" dirty="0" smtClean="0">
                <a:solidFill>
                  <a:srgbClr val="0000FF"/>
                </a:solidFill>
              </a:rPr>
              <a:t>CISS 2015, PSCC 2016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3219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 bwMode="auto">
          <a:xfrm>
            <a:off x="990600" y="1143000"/>
            <a:ext cx="6477000" cy="2514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</a:t>
            </a:r>
            <a:r>
              <a:rPr lang="en-US" dirty="0" smtClean="0"/>
              <a:t>oad-side controller design</a:t>
            </a:r>
            <a:endParaRPr lang="en-US" sz="2800" dirty="0" smtClean="0"/>
          </a:p>
        </p:txBody>
      </p:sp>
      <p:sp>
        <p:nvSpPr>
          <p:cNvPr id="14" name="Oval 13"/>
          <p:cNvSpPr/>
          <p:nvPr/>
        </p:nvSpPr>
        <p:spPr bwMode="auto">
          <a:xfrm>
            <a:off x="3581400" y="1447800"/>
            <a:ext cx="457200" cy="685800"/>
          </a:xfrm>
          <a:prstGeom prst="ellipse">
            <a:avLst/>
          </a:prstGeom>
          <a:noFill/>
          <a:ln w="38100" cap="flat" cmpd="sng" algn="ctr">
            <a:solidFill>
              <a:srgbClr val="4F81BD"/>
            </a:solidFill>
            <a:prstDash val="solid"/>
            <a:round/>
            <a:headEnd type="none" w="med" len="med"/>
            <a:tailEnd type="triangle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11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0347483"/>
              </p:ext>
            </p:extLst>
          </p:nvPr>
        </p:nvGraphicFramePr>
        <p:xfrm>
          <a:off x="1295400" y="1477963"/>
          <a:ext cx="5888038" cy="199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2046" name="Equation" r:id="rId4" imgW="6007100" imgH="1841500" progId="Equation.3">
                  <p:embed/>
                </p:oleObj>
              </mc:Choice>
              <mc:Fallback>
                <p:oleObj name="Equation" r:id="rId4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1477963"/>
                        <a:ext cx="5888038" cy="199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1905000" y="4191000"/>
            <a:ext cx="70104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Control goals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(while min disutility)</a:t>
            </a:r>
            <a:endParaRPr lang="en-US" altLang="zh-CN" sz="1600" dirty="0" smtClean="0">
              <a:solidFill>
                <a:srgbClr val="0000FF"/>
              </a:solidFill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Rebalance power &amp; stabilize frequency</a:t>
            </a:r>
          </a:p>
          <a:p>
            <a:pPr lvl="1" eaLnBrk="1" hangingPunct="1"/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Restore nominal frequency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Restore scheduled inter-area flows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Respect line limits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648200"/>
            <a:ext cx="228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>
                <a:solidFill>
                  <a:srgbClr val="0000FF"/>
                </a:solidFill>
              </a:rPr>
              <a:t>Zhao,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</a:t>
            </a:r>
            <a:r>
              <a:rPr lang="en-US" dirty="0" smtClean="0">
                <a:solidFill>
                  <a:srgbClr val="0000FF"/>
                </a:solidFill>
              </a:rPr>
              <a:t>Low</a:t>
            </a:r>
            <a:endParaRPr lang="en-US" dirty="0">
              <a:solidFill>
                <a:srgbClr val="0000FF"/>
              </a:solidFill>
            </a:endParaRPr>
          </a:p>
          <a:p>
            <a:pPr indent="-4764" algn="r"/>
            <a:r>
              <a:rPr lang="en-US" dirty="0" smtClean="0">
                <a:solidFill>
                  <a:srgbClr val="0000FF"/>
                </a:solidFill>
              </a:rPr>
              <a:t>TAC 2014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200" y="5373469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Low </a:t>
            </a:r>
          </a:p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, 2014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4495800" y="4191000"/>
            <a:ext cx="3810000" cy="533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2482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 bwMode="auto">
          <a:xfrm>
            <a:off x="990600" y="1143000"/>
            <a:ext cx="6477000" cy="2514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</a:t>
            </a:r>
            <a:r>
              <a:rPr lang="en-US" dirty="0" smtClean="0"/>
              <a:t>oad-side controller design</a:t>
            </a:r>
            <a:endParaRPr lang="en-US" sz="2800" dirty="0" smtClean="0"/>
          </a:p>
        </p:txBody>
      </p:sp>
      <p:sp>
        <p:nvSpPr>
          <p:cNvPr id="14" name="Oval 13"/>
          <p:cNvSpPr/>
          <p:nvPr/>
        </p:nvSpPr>
        <p:spPr bwMode="auto">
          <a:xfrm>
            <a:off x="3581400" y="1447800"/>
            <a:ext cx="457200" cy="685800"/>
          </a:xfrm>
          <a:prstGeom prst="ellipse">
            <a:avLst/>
          </a:prstGeom>
          <a:noFill/>
          <a:ln w="38100" cap="flat" cmpd="sng" algn="ctr">
            <a:solidFill>
              <a:srgbClr val="4F81BD"/>
            </a:solidFill>
            <a:prstDash val="solid"/>
            <a:round/>
            <a:headEnd type="none" w="med" len="med"/>
            <a:tailEnd type="triangle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1905000" y="4191000"/>
            <a:ext cx="70104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Control goals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(while min disutility)</a:t>
            </a:r>
            <a:endParaRPr lang="en-US" altLang="zh-CN" sz="1600" dirty="0" smtClean="0">
              <a:solidFill>
                <a:srgbClr val="0000FF"/>
              </a:solidFill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Rebalance power &amp; stabilize frequency</a:t>
            </a:r>
          </a:p>
          <a:p>
            <a:pPr lvl="1" eaLnBrk="1" hangingPunct="1"/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Restore nominal frequency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Restore scheduled inter-area flows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Respect line limits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4648200"/>
            <a:ext cx="228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>
                <a:solidFill>
                  <a:srgbClr val="0000FF"/>
                </a:solidFill>
              </a:rPr>
              <a:t>Zhao,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</a:t>
            </a:r>
            <a:r>
              <a:rPr lang="en-US" dirty="0" smtClean="0">
                <a:solidFill>
                  <a:srgbClr val="0000FF"/>
                </a:solidFill>
              </a:rPr>
              <a:t>Low</a:t>
            </a:r>
            <a:endParaRPr lang="en-US" dirty="0">
              <a:solidFill>
                <a:srgbClr val="0000FF"/>
              </a:solidFill>
            </a:endParaRPr>
          </a:p>
          <a:p>
            <a:pPr indent="-4764" algn="r"/>
            <a:r>
              <a:rPr lang="en-US" dirty="0" smtClean="0">
                <a:solidFill>
                  <a:srgbClr val="0000FF"/>
                </a:solidFill>
              </a:rPr>
              <a:t>TAC 2014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6200" y="5373469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Low </a:t>
            </a:r>
          </a:p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, 2014</a:t>
            </a:r>
            <a:endParaRPr lang="en-US" dirty="0">
              <a:solidFill>
                <a:srgbClr val="0000FF"/>
              </a:solidFill>
            </a:endParaRPr>
          </a:p>
        </p:txBody>
      </p:sp>
      <p:graphicFrame>
        <p:nvGraphicFramePr>
          <p:cNvPr id="11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5800907"/>
              </p:ext>
            </p:extLst>
          </p:nvPr>
        </p:nvGraphicFramePr>
        <p:xfrm>
          <a:off x="1295400" y="1477963"/>
          <a:ext cx="5888038" cy="199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9789" name="Equation" r:id="rId4" imgW="6007100" imgH="1841500" progId="Equation.3">
                  <p:embed/>
                </p:oleObj>
              </mc:Choice>
              <mc:Fallback>
                <p:oleObj name="Equation" r:id="rId4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1477963"/>
                        <a:ext cx="5888038" cy="199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00938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</a:t>
            </a:r>
            <a:r>
              <a:rPr lang="en-US" dirty="0" smtClean="0"/>
              <a:t>oad-side controller design</a:t>
            </a:r>
            <a:endParaRPr lang="en-US" sz="2800" dirty="0" smtClean="0"/>
          </a:p>
        </p:txBody>
      </p:sp>
      <p:sp>
        <p:nvSpPr>
          <p:cNvPr id="17" name="TextBox 16"/>
          <p:cNvSpPr txBox="1"/>
          <p:nvPr/>
        </p:nvSpPr>
        <p:spPr>
          <a:xfrm>
            <a:off x="152400" y="1143000"/>
            <a:ext cx="2286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Design control law</a:t>
            </a:r>
            <a:endParaRPr lang="en-US" sz="2000" dirty="0">
              <a:solidFill>
                <a:srgbClr val="0000FF"/>
              </a:solidFill>
            </a:endParaRPr>
          </a:p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whose equilibrium</a:t>
            </a:r>
          </a:p>
          <a:p>
            <a:pPr indent="-4764" algn="r"/>
            <a:r>
              <a:rPr lang="en-US" sz="2000" dirty="0">
                <a:solidFill>
                  <a:srgbClr val="0000FF"/>
                </a:solidFill>
              </a:rPr>
              <a:t>s</a:t>
            </a:r>
            <a:r>
              <a:rPr lang="en-US" sz="2000" dirty="0" smtClean="0">
                <a:solidFill>
                  <a:srgbClr val="0000FF"/>
                </a:solidFill>
              </a:rPr>
              <a:t>olves:</a:t>
            </a:r>
          </a:p>
        </p:txBody>
      </p:sp>
      <p:graphicFrame>
        <p:nvGraphicFramePr>
          <p:cNvPr id="1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4119891"/>
              </p:ext>
            </p:extLst>
          </p:nvPr>
        </p:nvGraphicFramePr>
        <p:xfrm>
          <a:off x="2819400" y="1066800"/>
          <a:ext cx="4191000" cy="28193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813" name="Equation" r:id="rId4" imgW="2057400" imgH="1409700" progId="Equation.3">
                  <p:embed/>
                </p:oleObj>
              </mc:Choice>
              <mc:Fallback>
                <p:oleObj name="Equation" r:id="rId4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9400" y="1066800"/>
                        <a:ext cx="4191000" cy="28193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086600" y="1916668"/>
            <a:ext cx="1893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 smtClean="0">
                <a:solidFill>
                  <a:srgbClr val="0000FF"/>
                </a:solidFill>
              </a:rPr>
              <a:t>ower balance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86600" y="2667000"/>
            <a:ext cx="1893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>
                <a:solidFill>
                  <a:srgbClr val="0000FF"/>
                </a:solidFill>
              </a:rPr>
              <a:t>i</a:t>
            </a:r>
            <a:r>
              <a:rPr lang="en-US" dirty="0" smtClean="0">
                <a:solidFill>
                  <a:srgbClr val="0000FF"/>
                </a:solidFill>
              </a:rPr>
              <a:t>nter-area flows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86600" y="3505200"/>
            <a:ext cx="1893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 smtClean="0">
                <a:solidFill>
                  <a:srgbClr val="0000FF"/>
                </a:solidFill>
              </a:rPr>
              <a:t>line limits</a:t>
            </a: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1905000" y="4191000"/>
            <a:ext cx="70104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Control goals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(while min disutility)</a:t>
            </a:r>
            <a:endParaRPr lang="en-US" altLang="zh-CN" sz="1600" dirty="0" smtClean="0">
              <a:solidFill>
                <a:srgbClr val="0000FF"/>
              </a:solidFill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Rebalance power &amp; stabilize frequency</a:t>
            </a:r>
          </a:p>
          <a:p>
            <a:pPr lvl="1" eaLnBrk="1" hangingPunct="1"/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Restore nominal frequency</a:t>
            </a:r>
          </a:p>
          <a:p>
            <a:pPr lvl="1" eaLnBrk="1" hangingPunct="1"/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Restore scheduled inter-area flows</a:t>
            </a:r>
          </a:p>
          <a:p>
            <a:pPr lvl="1" eaLnBrk="1" hangingPunct="1"/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Respect line limits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86600" y="1143000"/>
            <a:ext cx="1893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>
                <a:solidFill>
                  <a:srgbClr val="0000FF"/>
                </a:solidFill>
              </a:rPr>
              <a:t>l</a:t>
            </a:r>
            <a:r>
              <a:rPr lang="en-US" dirty="0" smtClean="0">
                <a:solidFill>
                  <a:srgbClr val="0000FF"/>
                </a:solidFill>
              </a:rPr>
              <a:t>oad disutility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200" y="5105400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freq</a:t>
            </a:r>
            <a:r>
              <a:rPr lang="en-US" dirty="0" smtClean="0">
                <a:solidFill>
                  <a:srgbClr val="0000FF"/>
                </a:solidFill>
              </a:rPr>
              <a:t> will emerge as </a:t>
            </a:r>
          </a:p>
          <a:p>
            <a:pPr indent="-4764" algn="r"/>
            <a:r>
              <a:rPr lang="en-US" dirty="0" smtClean="0">
                <a:solidFill>
                  <a:srgbClr val="0000FF"/>
                </a:solidFill>
              </a:rPr>
              <a:t>Lagrange multiplier</a:t>
            </a:r>
          </a:p>
          <a:p>
            <a:pPr indent="-4764" algn="r"/>
            <a:r>
              <a:rPr lang="en-US" dirty="0">
                <a:solidFill>
                  <a:srgbClr val="0000FF"/>
                </a:solidFill>
              </a:rPr>
              <a:t>f</a:t>
            </a:r>
            <a:r>
              <a:rPr lang="en-US" dirty="0" smtClean="0">
                <a:solidFill>
                  <a:srgbClr val="0000FF"/>
                </a:solidFill>
              </a:rPr>
              <a:t>or power imbalance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6225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</a:t>
            </a:r>
            <a:r>
              <a:rPr lang="en-US" dirty="0" smtClean="0"/>
              <a:t>oad-side controller design</a:t>
            </a:r>
            <a:endParaRPr lang="en-US" sz="2800" dirty="0" smtClean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83058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Design control (</a:t>
            </a:r>
            <a:r>
              <a:rPr lang="en-US" altLang="zh-CN" sz="3200" i="1" dirty="0" smtClean="0">
                <a:latin typeface="Times New Roman"/>
                <a:ea typeface="宋体" pitchFamily="2" charset="-122"/>
                <a:cs typeface="Times New Roman"/>
              </a:rPr>
              <a:t>G, F</a:t>
            </a:r>
            <a:r>
              <a:rPr lang="en-US" altLang="zh-CN" dirty="0" smtClean="0">
                <a:ea typeface="宋体" pitchFamily="2" charset="-122"/>
              </a:rPr>
              <a:t>) </a:t>
            </a:r>
            <a:r>
              <a:rPr lang="en-US" altLang="zh-CN" dirty="0" err="1" smtClean="0">
                <a:ea typeface="宋体" pitchFamily="2" charset="-122"/>
              </a:rPr>
              <a:t>s.t.</a:t>
            </a:r>
            <a:r>
              <a:rPr lang="en-US" altLang="zh-CN" dirty="0" smtClean="0">
                <a:ea typeface="宋体" pitchFamily="2" charset="-122"/>
              </a:rPr>
              <a:t> closed-loop system</a:t>
            </a:r>
            <a:endParaRPr lang="en-US" altLang="zh-CN" sz="16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i</a:t>
            </a:r>
            <a:r>
              <a:rPr lang="en-US" altLang="zh-CN" dirty="0" smtClean="0">
                <a:ea typeface="宋体" pitchFamily="2" charset="-122"/>
              </a:rPr>
              <a:t>s stable</a:t>
            </a:r>
            <a:endParaRPr lang="en-US" altLang="zh-CN" dirty="0" smtClean="0">
              <a:solidFill>
                <a:srgbClr val="0000FF"/>
              </a:solidFill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has equilibrium that is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optimal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457200" y="4270375"/>
            <a:ext cx="4114800" cy="2359025"/>
            <a:chOff x="1752600" y="3352800"/>
            <a:chExt cx="5562600" cy="3121025"/>
          </a:xfrm>
        </p:grpSpPr>
        <p:graphicFrame>
          <p:nvGraphicFramePr>
            <p:cNvPr id="2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780097620"/>
                </p:ext>
              </p:extLst>
            </p:nvPr>
          </p:nvGraphicFramePr>
          <p:xfrm>
            <a:off x="3048000" y="5330825"/>
            <a:ext cx="2895600" cy="1143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2126" name="Equation" r:id="rId4" imgW="1422400" imgH="520700" progId="Equation.3">
                    <p:embed/>
                  </p:oleObj>
                </mc:Choice>
                <mc:Fallback>
                  <p:oleObj name="Equation" r:id="rId4" imgW="1422400" imgH="5207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48000" y="5330825"/>
                          <a:ext cx="2895600" cy="1143000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rgbClr val="000000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508450912"/>
                </p:ext>
              </p:extLst>
            </p:nvPr>
          </p:nvGraphicFramePr>
          <p:xfrm>
            <a:off x="2819400" y="3352800"/>
            <a:ext cx="3438525" cy="1419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2127" name="Equation" r:id="rId6" imgW="1828800" imgH="660400" progId="Equation.3">
                    <p:embed/>
                  </p:oleObj>
                </mc:Choice>
                <mc:Fallback>
                  <p:oleObj name="Equation" r:id="rId6" imgW="1828800" imgH="6604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19400" y="3352800"/>
                          <a:ext cx="3438525" cy="1419225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chemeClr val="tx1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23" name="Straight Connector 22"/>
            <p:cNvCxnSpPr/>
            <p:nvPr/>
          </p:nvCxnSpPr>
          <p:spPr bwMode="auto">
            <a:xfrm flipH="1">
              <a:off x="17526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Straight Connector 23"/>
            <p:cNvCxnSpPr/>
            <p:nvPr/>
          </p:nvCxnSpPr>
          <p:spPr bwMode="auto">
            <a:xfrm flipH="1">
              <a:off x="1752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17526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 bwMode="auto">
            <a:xfrm>
              <a:off x="60198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>
              <a:off x="6324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Straight Connector 27"/>
            <p:cNvCxnSpPr/>
            <p:nvPr/>
          </p:nvCxnSpPr>
          <p:spPr bwMode="auto">
            <a:xfrm flipH="1">
              <a:off x="73152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2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6673767"/>
              </p:ext>
            </p:extLst>
          </p:nvPr>
        </p:nvGraphicFramePr>
        <p:xfrm>
          <a:off x="5486400" y="4346575"/>
          <a:ext cx="3429000" cy="2133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2128" name="Equation" r:id="rId8" imgW="2057400" imgH="1409700" progId="Equation.3">
                  <p:embed/>
                </p:oleObj>
              </mc:Choice>
              <mc:Fallback>
                <p:oleObj name="Equation" r:id="rId8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4346575"/>
                        <a:ext cx="3429000" cy="21335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676400" y="3886200"/>
            <a:ext cx="168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power network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9748" y="6324600"/>
            <a:ext cx="1378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load control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25942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</a:t>
            </a:r>
            <a:r>
              <a:rPr lang="en-US" dirty="0" smtClean="0"/>
              <a:t>oad-side controller design</a:t>
            </a:r>
            <a:endParaRPr lang="en-US" sz="2800" dirty="0" smtClean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78486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Idea: exploit system dynamic as part of  primal-dual algorithm for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modified </a:t>
            </a:r>
            <a:r>
              <a:rPr lang="en-US" altLang="zh-CN" dirty="0" smtClean="0">
                <a:ea typeface="宋体" pitchFamily="2" charset="-122"/>
              </a:rPr>
              <a:t>opt</a:t>
            </a:r>
            <a:endParaRPr lang="en-US" altLang="zh-CN" sz="16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Distributed algorithm</a:t>
            </a: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Stability analysis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Control goals in equilibrium</a:t>
            </a:r>
            <a:endParaRPr lang="en-US" altLang="zh-CN" dirty="0" smtClean="0">
              <a:solidFill>
                <a:srgbClr val="0000FF"/>
              </a:solidFill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57200" y="4270375"/>
            <a:ext cx="4114800" cy="2359025"/>
            <a:chOff x="1752600" y="3352800"/>
            <a:chExt cx="5562600" cy="3121025"/>
          </a:xfrm>
        </p:grpSpPr>
        <p:graphicFrame>
          <p:nvGraphicFramePr>
            <p:cNvPr id="9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73391929"/>
                </p:ext>
              </p:extLst>
            </p:nvPr>
          </p:nvGraphicFramePr>
          <p:xfrm>
            <a:off x="3048000" y="5330825"/>
            <a:ext cx="2895600" cy="1143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3156" name="Equation" r:id="rId4" imgW="1422400" imgH="520700" progId="Equation.3">
                    <p:embed/>
                  </p:oleObj>
                </mc:Choice>
                <mc:Fallback>
                  <p:oleObj name="Equation" r:id="rId4" imgW="1422400" imgH="5207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48000" y="5330825"/>
                          <a:ext cx="2895600" cy="1143000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rgbClr val="000000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548288560"/>
                </p:ext>
              </p:extLst>
            </p:nvPr>
          </p:nvGraphicFramePr>
          <p:xfrm>
            <a:off x="2819400" y="3352800"/>
            <a:ext cx="3438525" cy="1419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3157" name="Equation" r:id="rId6" imgW="1828800" imgH="660400" progId="Equation.3">
                    <p:embed/>
                  </p:oleObj>
                </mc:Choice>
                <mc:Fallback>
                  <p:oleObj name="Equation" r:id="rId6" imgW="1828800" imgH="6604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19400" y="3352800"/>
                          <a:ext cx="3438525" cy="1419225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chemeClr val="tx1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" name="Straight Connector 2"/>
            <p:cNvCxnSpPr/>
            <p:nvPr/>
          </p:nvCxnSpPr>
          <p:spPr bwMode="auto">
            <a:xfrm flipH="1">
              <a:off x="17526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/>
            <p:nvPr/>
          </p:nvCxnSpPr>
          <p:spPr bwMode="auto">
            <a:xfrm flipH="1">
              <a:off x="1752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>
              <a:off x="17526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>
              <a:off x="60198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6324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/>
            <p:cNvCxnSpPr/>
            <p:nvPr/>
          </p:nvCxnSpPr>
          <p:spPr bwMode="auto">
            <a:xfrm flipH="1">
              <a:off x="73152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14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0037890"/>
              </p:ext>
            </p:extLst>
          </p:nvPr>
        </p:nvGraphicFramePr>
        <p:xfrm>
          <a:off x="5486400" y="4346575"/>
          <a:ext cx="3429000" cy="2133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3158" name="Equation" r:id="rId8" imgW="2057400" imgH="1409700" progId="Equation.3">
                  <p:embed/>
                </p:oleObj>
              </mc:Choice>
              <mc:Fallback>
                <p:oleObj name="Equation" r:id="rId8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4346575"/>
                        <a:ext cx="3429000" cy="21335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676400" y="3886200"/>
            <a:ext cx="168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power network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9748" y="6324600"/>
            <a:ext cx="1378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load control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99369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Branch flow model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90600" y="1447800"/>
            <a:ext cx="7315200" cy="3352800"/>
            <a:chOff x="990600" y="1447800"/>
            <a:chExt cx="7315200" cy="3352800"/>
          </a:xfrm>
        </p:grpSpPr>
        <p:cxnSp>
          <p:nvCxnSpPr>
            <p:cNvPr id="38" name="Straight Connector 37"/>
            <p:cNvCxnSpPr/>
            <p:nvPr/>
          </p:nvCxnSpPr>
          <p:spPr>
            <a:xfrm flipV="1">
              <a:off x="1905000" y="3276600"/>
              <a:ext cx="3200400" cy="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V="1">
              <a:off x="1905000" y="2895600"/>
              <a:ext cx="0" cy="3810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V="1">
              <a:off x="5105400" y="2895602"/>
              <a:ext cx="0" cy="38099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1113341" y="2514600"/>
              <a:ext cx="3344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2800" i="1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495800" y="2448580"/>
              <a:ext cx="3658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2800" i="1" dirty="0" err="1">
                  <a:solidFill>
                    <a:prstClr val="black"/>
                  </a:solidFill>
                  <a:latin typeface="Times New Roman"/>
                  <a:cs typeface="Times New Roman"/>
                </a:rPr>
                <a:t>j</a:t>
              </a:r>
              <a:endParaRPr lang="en-US" sz="2800" i="1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7162800" y="2438400"/>
              <a:ext cx="3810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2800" i="1" dirty="0" err="1" smtClean="0">
                  <a:solidFill>
                    <a:prstClr val="black"/>
                  </a:solidFill>
                  <a:latin typeface="Times New Roman"/>
                  <a:cs typeface="Times New Roman"/>
                </a:rPr>
                <a:t>k</a:t>
              </a:r>
              <a:endParaRPr lang="en-US" sz="2800" i="1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1447800" y="2057400"/>
              <a:ext cx="762000" cy="805329"/>
              <a:chOff x="1981200" y="685800"/>
              <a:chExt cx="762000" cy="805329"/>
            </a:xfrm>
          </p:grpSpPr>
          <p:cxnSp>
            <p:nvCxnSpPr>
              <p:cNvPr id="71" name="Straight Connector 70"/>
              <p:cNvCxnSpPr/>
              <p:nvPr/>
            </p:nvCxnSpPr>
            <p:spPr>
              <a:xfrm>
                <a:off x="1981200" y="1491129"/>
                <a:ext cx="762000" cy="0"/>
              </a:xfrm>
              <a:prstGeom prst="line">
                <a:avLst/>
              </a:prstGeom>
              <a:ln w="76200" cmpd="sng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flipV="1">
                <a:off x="2590800" y="685800"/>
                <a:ext cx="0" cy="762000"/>
              </a:xfrm>
              <a:prstGeom prst="line">
                <a:avLst/>
              </a:prstGeom>
              <a:ln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V="1">
                <a:off x="2133600" y="685800"/>
                <a:ext cx="0" cy="762000"/>
              </a:xfrm>
              <a:prstGeom prst="line">
                <a:avLst/>
              </a:prstGeom>
              <a:ln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aphicFrame>
          <p:nvGraphicFramePr>
            <p:cNvPr id="47" name="Object 4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39937688"/>
                </p:ext>
              </p:extLst>
            </p:nvPr>
          </p:nvGraphicFramePr>
          <p:xfrm>
            <a:off x="5108575" y="1600200"/>
            <a:ext cx="301625" cy="50522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35409" name="Equation" r:id="rId4" imgW="342900" imgH="571500" progId="Equation.3">
                    <p:embed/>
                  </p:oleObj>
                </mc:Choice>
                <mc:Fallback>
                  <p:oleObj name="Equation" r:id="rId4" imgW="342900" imgH="5715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5108575" y="1600200"/>
                          <a:ext cx="301625" cy="50522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50" name="Straight Connector 49"/>
            <p:cNvCxnSpPr/>
            <p:nvPr/>
          </p:nvCxnSpPr>
          <p:spPr>
            <a:xfrm>
              <a:off x="7162800" y="3505200"/>
              <a:ext cx="0" cy="914400"/>
            </a:xfrm>
            <a:prstGeom prst="line">
              <a:avLst/>
            </a:prstGeom>
            <a:ln w="76200" cmpd="sng"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Group 51"/>
            <p:cNvGrpSpPr/>
            <p:nvPr/>
          </p:nvGrpSpPr>
          <p:grpSpPr>
            <a:xfrm>
              <a:off x="4800600" y="2057400"/>
              <a:ext cx="762000" cy="805329"/>
              <a:chOff x="1981200" y="685800"/>
              <a:chExt cx="762000" cy="805329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1981200" y="1491129"/>
                <a:ext cx="762000" cy="0"/>
              </a:xfrm>
              <a:prstGeom prst="line">
                <a:avLst/>
              </a:prstGeom>
              <a:ln w="76200" cmpd="sng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flipV="1">
                <a:off x="2362200" y="685800"/>
                <a:ext cx="0" cy="762000"/>
              </a:xfrm>
              <a:prstGeom prst="line">
                <a:avLst/>
              </a:prstGeom>
              <a:ln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Group 52"/>
            <p:cNvGrpSpPr/>
            <p:nvPr/>
          </p:nvGrpSpPr>
          <p:grpSpPr>
            <a:xfrm>
              <a:off x="5486400" y="2895600"/>
              <a:ext cx="2362200" cy="381002"/>
              <a:chOff x="2590800" y="1676400"/>
              <a:chExt cx="3200400" cy="381002"/>
            </a:xfrm>
          </p:grpSpPr>
          <p:cxnSp>
            <p:nvCxnSpPr>
              <p:cNvPr id="65" name="Straight Connector 64"/>
              <p:cNvCxnSpPr/>
              <p:nvPr/>
            </p:nvCxnSpPr>
            <p:spPr>
              <a:xfrm flipV="1">
                <a:off x="2590800" y="2057400"/>
                <a:ext cx="3200400" cy="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 flipV="1">
                <a:off x="2590800" y="1676400"/>
                <a:ext cx="0" cy="38100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flipV="1">
                <a:off x="5791200" y="1676402"/>
                <a:ext cx="0" cy="38099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oup 53"/>
            <p:cNvGrpSpPr/>
            <p:nvPr/>
          </p:nvGrpSpPr>
          <p:grpSpPr>
            <a:xfrm>
              <a:off x="7543800" y="2057400"/>
              <a:ext cx="762000" cy="805329"/>
              <a:chOff x="1981200" y="685800"/>
              <a:chExt cx="762000" cy="805329"/>
            </a:xfrm>
          </p:grpSpPr>
          <p:cxnSp>
            <p:nvCxnSpPr>
              <p:cNvPr id="62" name="Straight Connector 61"/>
              <p:cNvCxnSpPr/>
              <p:nvPr/>
            </p:nvCxnSpPr>
            <p:spPr>
              <a:xfrm>
                <a:off x="1981200" y="1491129"/>
                <a:ext cx="762000" cy="0"/>
              </a:xfrm>
              <a:prstGeom prst="line">
                <a:avLst/>
              </a:prstGeom>
              <a:ln w="76200" cmpd="sng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flipV="1">
                <a:off x="2590800" y="685800"/>
                <a:ext cx="0" cy="762000"/>
              </a:xfrm>
              <a:prstGeom prst="line">
                <a:avLst/>
              </a:prstGeom>
              <a:ln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flipV="1">
                <a:off x="2133600" y="685800"/>
                <a:ext cx="0" cy="762000"/>
              </a:xfrm>
              <a:prstGeom prst="line">
                <a:avLst/>
              </a:prstGeom>
              <a:ln>
                <a:headEnd type="triangl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5" name="Straight Connector 54"/>
            <p:cNvCxnSpPr/>
            <p:nvPr/>
          </p:nvCxnSpPr>
          <p:spPr>
            <a:xfrm>
              <a:off x="5257800" y="4800600"/>
              <a:ext cx="25908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V="1">
              <a:off x="5257800" y="2895600"/>
              <a:ext cx="0" cy="190499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7848600" y="4495800"/>
              <a:ext cx="0" cy="30479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7543800" y="4495800"/>
              <a:ext cx="762000" cy="0"/>
            </a:xfrm>
            <a:prstGeom prst="line">
              <a:avLst/>
            </a:prstGeom>
            <a:ln w="762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90600" y="1447800"/>
              <a:ext cx="746760" cy="609600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28800" y="1447800"/>
              <a:ext cx="752395" cy="609600"/>
            </a:xfrm>
            <a:prstGeom prst="rect">
              <a:avLst/>
            </a:prstGeom>
          </p:spPr>
        </p:pic>
      </p:grpSp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0353211"/>
              </p:ext>
            </p:extLst>
          </p:nvPr>
        </p:nvGraphicFramePr>
        <p:xfrm>
          <a:off x="2895600" y="2743200"/>
          <a:ext cx="1103313" cy="5158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5410" name="Equation" r:id="rId8" imgW="1358900" imgH="635000" progId="Equation.3">
                  <p:embed/>
                </p:oleObj>
              </mc:Choice>
              <mc:Fallback>
                <p:oleObj name="Equation" r:id="rId8" imgW="1358900" imgH="635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895600" y="2743200"/>
                        <a:ext cx="1103313" cy="5158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6248400" y="5029200"/>
            <a:ext cx="25058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irected graph </a:t>
            </a:r>
            <a:r>
              <a:rPr lang="en-US" sz="2800" i="1" dirty="0" smtClean="0">
                <a:latin typeface="Times New Roman"/>
                <a:cs typeface="Times New Roman"/>
              </a:rPr>
              <a:t>G</a:t>
            </a:r>
            <a:endParaRPr lang="en-US" sz="2400" dirty="0" smtClean="0"/>
          </a:p>
        </p:txBody>
      </p:sp>
      <p:graphicFrame>
        <p:nvGraphicFramePr>
          <p:cNvPr id="44" name="Object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851919"/>
              </p:ext>
            </p:extLst>
          </p:nvPr>
        </p:nvGraphicFramePr>
        <p:xfrm>
          <a:off x="914400" y="2566639"/>
          <a:ext cx="381000" cy="5575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5411" name="Equation" r:id="rId10" imgW="139700" imgH="215900" progId="Equation.3">
                  <p:embed/>
                </p:oleObj>
              </mc:Choice>
              <mc:Fallback>
                <p:oleObj name="Equation" r:id="rId10" imgW="139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14400" y="2566639"/>
                        <a:ext cx="381000" cy="5575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Object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5486348"/>
              </p:ext>
            </p:extLst>
          </p:nvPr>
        </p:nvGraphicFramePr>
        <p:xfrm>
          <a:off x="2819400" y="3513546"/>
          <a:ext cx="1295400" cy="6774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5412" name="Equation" r:id="rId12" imgW="482600" imgH="266700" progId="Equation.3">
                  <p:embed/>
                </p:oleObj>
              </mc:Choice>
              <mc:Fallback>
                <p:oleObj name="Equation" r:id="rId12" imgW="4826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819400" y="3513546"/>
                        <a:ext cx="1295400" cy="6774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1788388"/>
              </p:ext>
            </p:extLst>
          </p:nvPr>
        </p:nvGraphicFramePr>
        <p:xfrm>
          <a:off x="838200" y="4511675"/>
          <a:ext cx="2319338" cy="1355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5413" name="Equation" r:id="rId14" imgW="863600" imgH="533400" progId="Equation.3">
                  <p:embed/>
                </p:oleObj>
              </mc:Choice>
              <mc:Fallback>
                <p:oleObj name="Equation" r:id="rId14" imgW="863600" imgH="533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838200" y="4511675"/>
                        <a:ext cx="2319338" cy="1355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6081860"/>
              </p:ext>
            </p:extLst>
          </p:nvPr>
        </p:nvGraphicFramePr>
        <p:xfrm>
          <a:off x="838200" y="5943600"/>
          <a:ext cx="3341688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5414" name="Equation" r:id="rId16" imgW="1244600" imgH="304800" progId="Equation.3">
                  <p:embed/>
                </p:oleObj>
              </mc:Choice>
              <mc:Fallback>
                <p:oleObj name="Equation" r:id="rId16" imgW="12446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838200" y="5943600"/>
                        <a:ext cx="3341688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42444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Summary: control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295400" y="5486400"/>
            <a:ext cx="6858000" cy="120032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</a:rPr>
              <a:t>Primary</a:t>
            </a:r>
            <a:r>
              <a:rPr lang="en-US" sz="2400" dirty="0" smtClean="0">
                <a:solidFill>
                  <a:srgbClr val="0000FF"/>
                </a:solidFill>
              </a:rPr>
              <a:t> load-side frequency control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 smtClean="0">
                <a:solidFill>
                  <a:srgbClr val="0000FF"/>
                </a:solidFill>
              </a:rPr>
              <a:t>ompletely decentralized</a:t>
            </a:r>
          </a:p>
          <a:p>
            <a:pPr marL="342900" indent="-342900">
              <a:buFont typeface="Arial"/>
              <a:buChar char="•"/>
            </a:pPr>
            <a:r>
              <a:rPr lang="en-US" sz="2400" u="sng" dirty="0" smtClean="0">
                <a:solidFill>
                  <a:srgbClr val="0000FF"/>
                </a:solidFill>
              </a:rPr>
              <a:t>Theorem</a:t>
            </a:r>
            <a:r>
              <a:rPr lang="en-US" sz="2400" dirty="0" smtClean="0">
                <a:solidFill>
                  <a:srgbClr val="0000FF"/>
                </a:solidFill>
              </a:rPr>
              <a:t>: stable dynamic, optimal equilibrium</a:t>
            </a:r>
            <a:endParaRPr lang="en-US" sz="2400" dirty="0">
              <a:solidFill>
                <a:srgbClr val="0000FF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676400" y="990600"/>
            <a:ext cx="5486400" cy="4419600"/>
            <a:chOff x="1676400" y="914400"/>
            <a:chExt cx="5486400" cy="44196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76400" y="914400"/>
              <a:ext cx="5486400" cy="4364871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 bwMode="auto">
            <a:xfrm>
              <a:off x="6553200" y="3276600"/>
              <a:ext cx="533400" cy="1752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828800" y="4114800"/>
              <a:ext cx="5029200" cy="12192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1828800" y="3200400"/>
              <a:ext cx="304800" cy="1752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248400" y="6581001"/>
            <a:ext cx="289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1200" dirty="0">
                <a:solidFill>
                  <a:srgbClr val="0000FF"/>
                </a:solidFill>
              </a:rPr>
              <a:t>Zhao, </a:t>
            </a:r>
            <a:r>
              <a:rPr lang="en-US" sz="1200" dirty="0" err="1">
                <a:solidFill>
                  <a:srgbClr val="0000FF"/>
                </a:solidFill>
              </a:rPr>
              <a:t>Topcu</a:t>
            </a:r>
            <a:r>
              <a:rPr lang="en-US" sz="1200" dirty="0">
                <a:solidFill>
                  <a:srgbClr val="0000FF"/>
                </a:solidFill>
              </a:rPr>
              <a:t>, Li, </a:t>
            </a:r>
            <a:r>
              <a:rPr lang="en-US" sz="1200" dirty="0" smtClean="0">
                <a:solidFill>
                  <a:srgbClr val="0000FF"/>
                </a:solidFill>
              </a:rPr>
              <a:t>Low. TAC 2014</a:t>
            </a:r>
          </a:p>
        </p:txBody>
      </p:sp>
      <p:sp>
        <p:nvSpPr>
          <p:cNvPr id="10" name="TextBox 9"/>
          <p:cNvSpPr txBox="1"/>
          <p:nvPr/>
        </p:nvSpPr>
        <p:spPr>
          <a:xfrm rot="16200000">
            <a:off x="339723" y="1908056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</a:t>
            </a:r>
            <a:r>
              <a:rPr lang="en-US" sz="2000" dirty="0" smtClean="0">
                <a:solidFill>
                  <a:srgbClr val="0000FF"/>
                </a:solidFill>
              </a:rPr>
              <a:t>hysical network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98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Summary: control architecture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990600"/>
            <a:ext cx="5486400" cy="436487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248400" y="6581001"/>
            <a:ext cx="289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1200" dirty="0" err="1" smtClean="0">
                <a:solidFill>
                  <a:srgbClr val="0000FF"/>
                </a:solidFill>
              </a:rPr>
              <a:t>Mallada</a:t>
            </a:r>
            <a:r>
              <a:rPr lang="en-US" sz="1200" dirty="0" smtClean="0">
                <a:solidFill>
                  <a:srgbClr val="0000FF"/>
                </a:solidFill>
              </a:rPr>
              <a:t>, Zhao</a:t>
            </a:r>
            <a:r>
              <a:rPr lang="en-US" sz="1200" dirty="0">
                <a:solidFill>
                  <a:srgbClr val="0000FF"/>
                </a:solidFill>
              </a:rPr>
              <a:t>, </a:t>
            </a:r>
            <a:r>
              <a:rPr lang="en-US" sz="1200" dirty="0" smtClean="0">
                <a:solidFill>
                  <a:srgbClr val="0000FF"/>
                </a:solidFill>
              </a:rPr>
              <a:t>Low. </a:t>
            </a:r>
            <a:r>
              <a:rPr lang="en-US" sz="1200" dirty="0" err="1" smtClean="0">
                <a:solidFill>
                  <a:srgbClr val="0000FF"/>
                </a:solidFill>
              </a:rPr>
              <a:t>Allerton</a:t>
            </a:r>
            <a:r>
              <a:rPr lang="en-US" sz="1200" dirty="0" smtClean="0">
                <a:solidFill>
                  <a:srgbClr val="0000FF"/>
                </a:solidFill>
              </a:rPr>
              <a:t> 2014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95400" y="5486400"/>
            <a:ext cx="6858000" cy="120032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</a:rPr>
              <a:t>Secondary </a:t>
            </a:r>
            <a:r>
              <a:rPr lang="en-US" sz="2400" dirty="0" smtClean="0">
                <a:solidFill>
                  <a:srgbClr val="0000FF"/>
                </a:solidFill>
              </a:rPr>
              <a:t>load-side frequency control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 smtClean="0">
                <a:solidFill>
                  <a:srgbClr val="0000FF"/>
                </a:solidFill>
              </a:rPr>
              <a:t>ommunication with neighbors</a:t>
            </a:r>
          </a:p>
          <a:p>
            <a:pPr marL="342900" indent="-342900">
              <a:buFont typeface="Arial"/>
              <a:buChar char="•"/>
            </a:pPr>
            <a:r>
              <a:rPr lang="en-US" sz="2400" u="sng" dirty="0" smtClean="0">
                <a:solidFill>
                  <a:srgbClr val="0000FF"/>
                </a:solidFill>
              </a:rPr>
              <a:t>Theorem</a:t>
            </a:r>
            <a:r>
              <a:rPr lang="en-US" sz="2400" dirty="0" smtClean="0">
                <a:solidFill>
                  <a:srgbClr val="0000FF"/>
                </a:solidFill>
              </a:rPr>
              <a:t>: stable dynamic, optimal equilibrium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339723" y="1908056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</a:t>
            </a:r>
            <a:r>
              <a:rPr lang="en-US" sz="2000" dirty="0" smtClean="0">
                <a:solidFill>
                  <a:srgbClr val="0000FF"/>
                </a:solidFill>
              </a:rPr>
              <a:t>hysical network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509566" y="4043324"/>
            <a:ext cx="17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c</a:t>
            </a:r>
            <a:r>
              <a:rPr lang="en-US" sz="2000" dirty="0" smtClean="0">
                <a:solidFill>
                  <a:srgbClr val="0000FF"/>
                </a:solidFill>
              </a:rPr>
              <a:t>yber network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01183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Summary: control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66800" y="5486400"/>
            <a:ext cx="7162800" cy="120032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With</a:t>
            </a:r>
            <a:r>
              <a:rPr lang="en-US" sz="2400" b="1" dirty="0" smtClean="0">
                <a:solidFill>
                  <a:srgbClr val="0000FF"/>
                </a:solidFill>
              </a:rPr>
              <a:t> generator-side </a:t>
            </a:r>
            <a:r>
              <a:rPr lang="en-US" sz="2400" dirty="0" smtClean="0">
                <a:solidFill>
                  <a:srgbClr val="0000FF"/>
                </a:solidFill>
              </a:rPr>
              <a:t>control, </a:t>
            </a:r>
            <a:r>
              <a:rPr lang="en-US" sz="2400" b="1" dirty="0" smtClean="0">
                <a:solidFill>
                  <a:srgbClr val="0000FF"/>
                </a:solidFill>
              </a:rPr>
              <a:t>nonlinear</a:t>
            </a:r>
            <a:r>
              <a:rPr lang="en-US" sz="2400" dirty="0" smtClean="0">
                <a:solidFill>
                  <a:srgbClr val="0000FF"/>
                </a:solidFill>
              </a:rPr>
              <a:t> power flow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FF"/>
                </a:solidFill>
              </a:rPr>
              <a:t>l</a:t>
            </a:r>
            <a:r>
              <a:rPr lang="en-US" sz="2400" dirty="0" smtClean="0">
                <a:solidFill>
                  <a:srgbClr val="0000FF"/>
                </a:solidFill>
              </a:rPr>
              <a:t>oad-side improves both transient &amp; </a:t>
            </a:r>
            <a:r>
              <a:rPr lang="en-US" sz="2400" dirty="0" err="1" smtClean="0">
                <a:solidFill>
                  <a:srgbClr val="0000FF"/>
                </a:solidFill>
              </a:rPr>
              <a:t>eq</a:t>
            </a:r>
            <a:endParaRPr lang="en-US" sz="2400" dirty="0" smtClean="0">
              <a:solidFill>
                <a:srgbClr val="0000FF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u="sng" dirty="0" smtClean="0">
                <a:solidFill>
                  <a:srgbClr val="0000FF"/>
                </a:solidFill>
              </a:rPr>
              <a:t>Theorem</a:t>
            </a:r>
            <a:r>
              <a:rPr lang="en-US" sz="2400" dirty="0" smtClean="0">
                <a:solidFill>
                  <a:srgbClr val="0000FF"/>
                </a:solidFill>
              </a:rPr>
              <a:t>: stable dynamic, optimal equilibrium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48400" y="6581001"/>
            <a:ext cx="289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1200" dirty="0" smtClean="0">
                <a:solidFill>
                  <a:srgbClr val="0000FF"/>
                </a:solidFill>
              </a:rPr>
              <a:t>Zhao, </a:t>
            </a:r>
            <a:r>
              <a:rPr lang="en-US" sz="1200" dirty="0" err="1" smtClean="0">
                <a:solidFill>
                  <a:srgbClr val="0000FF"/>
                </a:solidFill>
              </a:rPr>
              <a:t>Mallada</a:t>
            </a:r>
            <a:r>
              <a:rPr lang="en-US" sz="1200" dirty="0" smtClean="0">
                <a:solidFill>
                  <a:srgbClr val="0000FF"/>
                </a:solidFill>
              </a:rPr>
              <a:t>, Low. CISS 2015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676400" y="990600"/>
            <a:ext cx="5486400" cy="4364871"/>
            <a:chOff x="1676400" y="990600"/>
            <a:chExt cx="5486400" cy="436487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6400" y="990600"/>
              <a:ext cx="5486400" cy="4364871"/>
            </a:xfrm>
            <a:prstGeom prst="rect">
              <a:avLst/>
            </a:prstGeom>
          </p:spPr>
        </p:pic>
        <p:graphicFrame>
          <p:nvGraphicFramePr>
            <p:cNvPr id="7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569135862"/>
                </p:ext>
              </p:extLst>
            </p:nvPr>
          </p:nvGraphicFramePr>
          <p:xfrm>
            <a:off x="3810000" y="1676400"/>
            <a:ext cx="1371600" cy="533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6955" name="Equation" r:id="rId5" imgW="660400" imgH="241300" progId="Equation.3">
                    <p:embed/>
                  </p:oleObj>
                </mc:Choice>
                <mc:Fallback>
                  <p:oleObj name="Equation" r:id="rId5" imgW="660400" imgH="2413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10000" y="1676400"/>
                          <a:ext cx="1371600" cy="533400"/>
                        </a:xfrm>
                        <a:prstGeom prst="rect">
                          <a:avLst/>
                        </a:prstGeom>
                        <a:solidFill>
                          <a:srgbClr val="FFFFFF"/>
                        </a:solidFill>
                        <a:ln w="38100" cmpd="sng"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8" name="TextBox 7"/>
          <p:cNvSpPr txBox="1"/>
          <p:nvPr/>
        </p:nvSpPr>
        <p:spPr>
          <a:xfrm rot="16200000">
            <a:off x="339723" y="1908056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</a:t>
            </a:r>
            <a:r>
              <a:rPr lang="en-US" sz="2000" dirty="0" smtClean="0">
                <a:solidFill>
                  <a:srgbClr val="0000FF"/>
                </a:solidFill>
              </a:rPr>
              <a:t>hysical network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 rot="16200000">
            <a:off x="509566" y="4043324"/>
            <a:ext cx="17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c</a:t>
            </a:r>
            <a:r>
              <a:rPr lang="en-US" sz="2000" dirty="0" smtClean="0">
                <a:solidFill>
                  <a:srgbClr val="0000FF"/>
                </a:solidFill>
              </a:rPr>
              <a:t>yber network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979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</a:rPr>
              <a:t>Network model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>
                <a:solidFill>
                  <a:srgbClr val="BFBFBF"/>
                </a:solidFill>
              </a:rPr>
              <a:t>Load-side frequency control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Simulations</a:t>
            </a:r>
          </a:p>
          <a:p>
            <a:pPr marL="0" indent="0">
              <a:buNone/>
            </a:pPr>
            <a:endParaRPr lang="en-US" sz="800" dirty="0" smtClean="0"/>
          </a:p>
          <a:p>
            <a:pPr marL="0" indent="0">
              <a:buNone/>
            </a:pPr>
            <a:r>
              <a:rPr lang="en-US" sz="3200" dirty="0" smtClean="0"/>
              <a:t>Details</a:t>
            </a:r>
            <a:endParaRPr lang="en-US" sz="32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14400" y="5505271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b="1" dirty="0" smtClean="0">
                <a:solidFill>
                  <a:srgbClr val="0000FF"/>
                </a:solidFill>
              </a:rPr>
              <a:t>Main references (frequency control): </a:t>
            </a:r>
          </a:p>
          <a:p>
            <a:pPr indent="-4764"/>
            <a:r>
              <a:rPr lang="en-US" dirty="0">
                <a:solidFill>
                  <a:srgbClr val="0000FF"/>
                </a:solidFill>
              </a:rPr>
              <a:t>	</a:t>
            </a:r>
            <a:r>
              <a:rPr lang="en-US" dirty="0" smtClean="0">
                <a:solidFill>
                  <a:srgbClr val="0000FF"/>
                </a:solidFill>
              </a:rPr>
              <a:t>Zhao</a:t>
            </a:r>
            <a:r>
              <a:rPr lang="en-US" dirty="0">
                <a:solidFill>
                  <a:srgbClr val="0000FF"/>
                </a:solidFill>
              </a:rPr>
              <a:t>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</a:t>
            </a:r>
            <a:r>
              <a:rPr lang="en-US" dirty="0" smtClean="0">
                <a:solidFill>
                  <a:srgbClr val="0000FF"/>
                </a:solidFill>
              </a:rPr>
              <a:t>L, TAC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</a:t>
            </a:r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L, </a:t>
            </a:r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Zhao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et al</a:t>
            </a:r>
            <a:r>
              <a:rPr lang="en-US" dirty="0">
                <a:solidFill>
                  <a:srgbClr val="0000FF"/>
                </a:solidFill>
              </a:rPr>
              <a:t>:</a:t>
            </a:r>
            <a:r>
              <a:rPr lang="en-US" dirty="0" smtClean="0">
                <a:solidFill>
                  <a:srgbClr val="0000FF"/>
                </a:solidFill>
              </a:rPr>
              <a:t> CDC </a:t>
            </a:r>
            <a:r>
              <a:rPr lang="en-US" dirty="0">
                <a:solidFill>
                  <a:srgbClr val="0000FF"/>
                </a:solidFill>
              </a:rPr>
              <a:t>2014, </a:t>
            </a:r>
            <a:r>
              <a:rPr lang="en-US" dirty="0" smtClean="0">
                <a:solidFill>
                  <a:srgbClr val="0000FF"/>
                </a:solidFill>
              </a:rPr>
              <a:t>CISS 2015, PSCC 2016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67309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" y="1143000"/>
            <a:ext cx="8928100" cy="5321300"/>
          </a:xfrm>
          <a:prstGeom prst="rect">
            <a:avLst/>
          </a:prstGeom>
        </p:spPr>
      </p:pic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Local frequencies</a:t>
            </a:r>
            <a:endParaRPr lang="en-US" sz="28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6423942" y="6443246"/>
            <a:ext cx="2796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[Tom </a:t>
            </a:r>
            <a:r>
              <a:rPr lang="en-US" sz="1600" dirty="0" err="1" smtClean="0">
                <a:solidFill>
                  <a:srgbClr val="0000FF"/>
                </a:solidFill>
              </a:rPr>
              <a:t>Overbye</a:t>
            </a:r>
            <a:r>
              <a:rPr lang="en-US" sz="1600" dirty="0" smtClean="0">
                <a:solidFill>
                  <a:srgbClr val="0000FF"/>
                </a:solidFill>
              </a:rPr>
              <a:t>, 2015 Cornell]</a:t>
            </a:r>
            <a:endParaRPr lang="en-US" sz="1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7585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Simulations</a:t>
            </a:r>
            <a:endParaRPr lang="en-US" sz="2800" dirty="0" smtClean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838200" y="1143000"/>
            <a:ext cx="80772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Dynamic simulation of IEEE 39-bus system</a:t>
            </a:r>
          </a:p>
          <a:p>
            <a:pPr lvl="1" eaLnBrk="1" hangingPunct="1"/>
            <a:endParaRPr lang="en-US" altLang="zh-CN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00654" y="3014008"/>
            <a:ext cx="4390946" cy="1938992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Power System Toolbox (RPI)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Detailed generation model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Exciter model, power system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    stabilizer model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Nonzero resistance lines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209800"/>
            <a:ext cx="4247707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6761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Primary control</a:t>
            </a:r>
            <a:endParaRPr lang="en-US" sz="28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445610"/>
            <a:ext cx="6781800" cy="5183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8172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Secondary control</a:t>
            </a:r>
            <a:endParaRPr lang="en-US" sz="2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037" y="76200"/>
            <a:ext cx="3253563" cy="274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0" y="3496294"/>
            <a:ext cx="3276600" cy="33617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3505200"/>
            <a:ext cx="3440430" cy="3276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34095" y="3135868"/>
            <a:ext cx="181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swing dynamics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254057" y="3135868"/>
            <a:ext cx="1146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with OLC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772400" y="6031468"/>
            <a:ext cx="83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area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9904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Secondary control</a:t>
            </a:r>
            <a:endParaRPr lang="en-US" sz="2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037" y="76200"/>
            <a:ext cx="3253563" cy="2743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8016" y="2209800"/>
            <a:ext cx="6001616" cy="2209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6200" y="4648200"/>
            <a:ext cx="6045200" cy="2286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089105" y="3733800"/>
            <a:ext cx="145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r>
              <a:rPr lang="en-US" dirty="0" smtClean="0"/>
              <a:t>o line limits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074943" y="6324600"/>
            <a:ext cx="162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with line limits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052125" y="4724400"/>
            <a:ext cx="2558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 smtClean="0">
                <a:solidFill>
                  <a:srgbClr val="0000FF"/>
                </a:solidFill>
              </a:rPr>
              <a:t>otal inter-area flow is</a:t>
            </a:r>
          </a:p>
          <a:p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 smtClean="0">
                <a:solidFill>
                  <a:srgbClr val="0000FF"/>
                </a:solidFill>
              </a:rPr>
              <a:t>he same in both cases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81600" y="2847201"/>
            <a:ext cx="740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line limit</a:t>
            </a:r>
            <a:endParaRPr 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5203118" y="5133201"/>
            <a:ext cx="740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line limit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145867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Key message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33400" y="1219200"/>
            <a:ext cx="8610600" cy="556260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/>
              <a:t>Large network of DERs</a:t>
            </a:r>
          </a:p>
          <a:p>
            <a:pPr lvl="1"/>
            <a:r>
              <a:rPr lang="en-US" dirty="0" smtClean="0"/>
              <a:t>Real-time optimization at scale</a:t>
            </a:r>
          </a:p>
          <a:p>
            <a:pPr lvl="1"/>
            <a:r>
              <a:rPr lang="en-US" dirty="0" smtClean="0"/>
              <a:t>Computational challenge: power flow solution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Online optimization </a:t>
            </a:r>
            <a:r>
              <a:rPr lang="en-US" sz="2000" dirty="0" smtClean="0"/>
              <a:t>(feedback control)</a:t>
            </a:r>
          </a:p>
          <a:p>
            <a:pPr lvl="1"/>
            <a:r>
              <a:rPr lang="en-US" dirty="0" smtClean="0"/>
              <a:t>Network solves hard problem in real time for free</a:t>
            </a:r>
          </a:p>
          <a:p>
            <a:pPr lvl="1"/>
            <a:r>
              <a:rPr lang="en-US" dirty="0" smtClean="0"/>
              <a:t>Exploit it for our optimization/control</a:t>
            </a:r>
          </a:p>
          <a:p>
            <a:pPr lvl="1"/>
            <a:r>
              <a:rPr lang="en-US" dirty="0" smtClean="0"/>
              <a:t>Naturally adapts to evolving network conditions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Examples</a:t>
            </a:r>
            <a:endParaRPr lang="en-US" dirty="0"/>
          </a:p>
          <a:p>
            <a:pPr lvl="1"/>
            <a:r>
              <a:rPr lang="en-US" dirty="0" smtClean="0"/>
              <a:t>Slow timescale: OPF</a:t>
            </a:r>
          </a:p>
          <a:p>
            <a:pPr lvl="1"/>
            <a:r>
              <a:rPr lang="en-US" dirty="0" smtClean="0"/>
              <a:t>Fast timescale: frequency control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3506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Branch flow model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800600" y="1143000"/>
            <a:ext cx="2716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Branch flow model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0734788"/>
              </p:ext>
            </p:extLst>
          </p:nvPr>
        </p:nvGraphicFramePr>
        <p:xfrm>
          <a:off x="4876800" y="1868488"/>
          <a:ext cx="3690938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1702" name="Equation" r:id="rId4" imgW="4660900" imgH="1041400" progId="Equation.3">
                  <p:embed/>
                </p:oleObj>
              </mc:Choice>
              <mc:Fallback>
                <p:oleObj name="Equation" r:id="rId4" imgW="4660900" imgH="1041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76800" y="1868488"/>
                        <a:ext cx="3690938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6723437"/>
              </p:ext>
            </p:extLst>
          </p:nvPr>
        </p:nvGraphicFramePr>
        <p:xfrm>
          <a:off x="4297363" y="2819400"/>
          <a:ext cx="4841875" cy="153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1703" name="Equation" r:id="rId6" imgW="5194300" imgH="1739900" progId="Equation.3">
                  <p:embed/>
                </p:oleObj>
              </mc:Choice>
              <mc:Fallback>
                <p:oleObj name="Equation" r:id="rId6" imgW="5194300" imgH="173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97363" y="2819400"/>
                        <a:ext cx="4841875" cy="153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0527948"/>
              </p:ext>
            </p:extLst>
          </p:nvPr>
        </p:nvGraphicFramePr>
        <p:xfrm>
          <a:off x="4762500" y="4794250"/>
          <a:ext cx="3314700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1704" name="Equation" r:id="rId8" imgW="1473200" imgH="457200" progId="Equation.3">
                  <p:embed/>
                </p:oleObj>
              </mc:Choice>
              <mc:Fallback>
                <p:oleObj name="Equation" r:id="rId8" imgW="1473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762500" y="4794250"/>
                        <a:ext cx="3314700" cy="1073150"/>
                      </a:xfrm>
                      <a:prstGeom prst="rect">
                        <a:avLst/>
                      </a:prstGeom>
                      <a:noFill/>
                      <a:ln w="5715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4709772" y="5936159"/>
            <a:ext cx="39008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err="1" smtClean="0">
                <a:solidFill>
                  <a:srgbClr val="0000FF"/>
                </a:solidFill>
              </a:rPr>
              <a:t>DistFlow</a:t>
            </a:r>
            <a:r>
              <a:rPr lang="en-US" sz="2200" dirty="0" smtClean="0">
                <a:solidFill>
                  <a:srgbClr val="0000FF"/>
                </a:solidFill>
              </a:rPr>
              <a:t> equations (</a:t>
            </a:r>
            <a:r>
              <a:rPr lang="en-US" sz="2200" dirty="0" smtClean="0">
                <a:solidFill>
                  <a:srgbClr val="FF0000"/>
                </a:solidFill>
              </a:rPr>
              <a:t>radial</a:t>
            </a:r>
            <a:r>
              <a:rPr lang="en-US" sz="2200" dirty="0" smtClean="0">
                <a:solidFill>
                  <a:srgbClr val="0000FF"/>
                </a:solidFill>
              </a:rPr>
              <a:t> </a:t>
            </a:r>
            <a:r>
              <a:rPr lang="en-US" sz="2200" dirty="0" err="1" smtClean="0">
                <a:solidFill>
                  <a:srgbClr val="0000FF"/>
                </a:solidFill>
              </a:rPr>
              <a:t>nk</a:t>
            </a:r>
            <a:r>
              <a:rPr lang="en-US" sz="2200" dirty="0" smtClean="0">
                <a:solidFill>
                  <a:srgbClr val="0000FF"/>
                </a:solidFill>
              </a:rPr>
              <a:t>) </a:t>
            </a:r>
          </a:p>
          <a:p>
            <a:r>
              <a:rPr lang="en-US" sz="2200" dirty="0" err="1" smtClean="0">
                <a:solidFill>
                  <a:srgbClr val="0000FF"/>
                </a:solidFill>
              </a:rPr>
              <a:t>Baran</a:t>
            </a:r>
            <a:r>
              <a:rPr lang="en-US" sz="2200" dirty="0" smtClean="0">
                <a:solidFill>
                  <a:srgbClr val="0000FF"/>
                </a:solidFill>
              </a:rPr>
              <a:t> &amp; Wu, 1989</a:t>
            </a:r>
            <a:endParaRPr lang="en-US" sz="2200" dirty="0">
              <a:solidFill>
                <a:srgbClr val="0000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2956126" y="2525810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0000FF"/>
                </a:solidFill>
              </a:rPr>
              <a:t>l</a:t>
            </a:r>
            <a:r>
              <a:rPr lang="en-US" sz="2400" dirty="0" smtClean="0">
                <a:solidFill>
                  <a:srgbClr val="0000FF"/>
                </a:solidFill>
              </a:rPr>
              <a:t>inear</a:t>
            </a:r>
          </a:p>
        </p:txBody>
      </p:sp>
      <p:sp>
        <p:nvSpPr>
          <p:cNvPr id="13" name="Right Brace 12"/>
          <p:cNvSpPr/>
          <p:nvPr/>
        </p:nvSpPr>
        <p:spPr bwMode="auto">
          <a:xfrm flipH="1">
            <a:off x="3733800" y="1828800"/>
            <a:ext cx="381000" cy="1905000"/>
          </a:xfrm>
          <a:prstGeom prst="rightBrace">
            <a:avLst>
              <a:gd name="adj1" fmla="val 40710"/>
              <a:gd name="adj2" fmla="val 50000"/>
            </a:avLst>
          </a:prstGeom>
          <a:noFill/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895600" y="3810000"/>
            <a:ext cx="1450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00FF"/>
                </a:solidFill>
              </a:rPr>
              <a:t>quadratic</a:t>
            </a:r>
          </a:p>
        </p:txBody>
      </p:sp>
    </p:spTree>
    <p:extLst>
      <p:ext uri="{BB962C8B-B14F-4D97-AF65-F5344CB8AC3E}">
        <p14:creationId xmlns:p14="http://schemas.microsoft.com/office/powerpoint/2010/main" val="16436895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1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67000" y="1752600"/>
            <a:ext cx="35374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rgbClr val="0000FF"/>
                </a:solidFill>
              </a:rPr>
              <a:t>m</a:t>
            </a:r>
            <a:r>
              <a:rPr lang="en-US" sz="4800" dirty="0" smtClean="0">
                <a:solidFill>
                  <a:srgbClr val="0000FF"/>
                </a:solidFill>
              </a:rPr>
              <a:t>ore details</a:t>
            </a:r>
          </a:p>
          <a:p>
            <a:pPr algn="ctr"/>
            <a:r>
              <a:rPr lang="en-US" sz="3600" dirty="0" smtClean="0">
                <a:solidFill>
                  <a:srgbClr val="0000FF"/>
                </a:solidFill>
              </a:rPr>
              <a:t>(backup)</a:t>
            </a:r>
            <a:endParaRPr lang="en-US" sz="3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80024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Recall: design approach</a:t>
            </a:r>
            <a:endParaRPr lang="en-US" sz="2800" dirty="0" smtClean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78486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Idea: exploit system dynamic as part of  primal-dual algorithm for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modified </a:t>
            </a:r>
            <a:r>
              <a:rPr lang="en-US" altLang="zh-CN" dirty="0" smtClean="0">
                <a:ea typeface="宋体" pitchFamily="2" charset="-122"/>
              </a:rPr>
              <a:t>opt</a:t>
            </a:r>
            <a:endParaRPr lang="en-US" altLang="zh-CN" sz="16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c</a:t>
            </a:r>
            <a:r>
              <a:rPr lang="en-US" altLang="zh-CN" dirty="0" smtClean="0">
                <a:ea typeface="宋体" pitchFamily="2" charset="-122"/>
              </a:rPr>
              <a:t>losed-loop system is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stable</a:t>
            </a:r>
            <a:endParaRPr lang="en-US" altLang="zh-CN" dirty="0">
              <a:solidFill>
                <a:srgbClr val="0000FF"/>
              </a:solidFill>
              <a:ea typeface="宋体" pitchFamily="2" charset="-122"/>
            </a:endParaRP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i</a:t>
            </a:r>
            <a:r>
              <a:rPr lang="en-US" altLang="zh-CN" dirty="0" smtClean="0">
                <a:ea typeface="宋体" pitchFamily="2" charset="-122"/>
              </a:rPr>
              <a:t>ts </a:t>
            </a:r>
            <a:r>
              <a:rPr lang="en-US" altLang="zh-CN" dirty="0" err="1" smtClean="0">
                <a:ea typeface="宋体" pitchFamily="2" charset="-122"/>
              </a:rPr>
              <a:t>equilibria</a:t>
            </a:r>
            <a:r>
              <a:rPr lang="en-US" altLang="zh-CN" dirty="0" smtClean="0">
                <a:ea typeface="宋体" pitchFamily="2" charset="-122"/>
              </a:rPr>
              <a:t> are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optimal</a:t>
            </a:r>
            <a:endParaRPr lang="en-US" altLang="zh-CN" dirty="0">
              <a:solidFill>
                <a:srgbClr val="0000FF"/>
              </a:solidFill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57200" y="4270375"/>
            <a:ext cx="4114800" cy="2359025"/>
            <a:chOff x="1752600" y="3352800"/>
            <a:chExt cx="5562600" cy="3121025"/>
          </a:xfrm>
        </p:grpSpPr>
        <p:graphicFrame>
          <p:nvGraphicFramePr>
            <p:cNvPr id="9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424484554"/>
                </p:ext>
              </p:extLst>
            </p:nvPr>
          </p:nvGraphicFramePr>
          <p:xfrm>
            <a:off x="3048000" y="5330825"/>
            <a:ext cx="2895600" cy="1143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0685" name="Equation" r:id="rId4" imgW="1422400" imgH="520700" progId="Equation.3">
                    <p:embed/>
                  </p:oleObj>
                </mc:Choice>
                <mc:Fallback>
                  <p:oleObj name="Equation" r:id="rId4" imgW="1422400" imgH="5207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48000" y="5330825"/>
                          <a:ext cx="2895600" cy="1143000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rgbClr val="000000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25297102"/>
                </p:ext>
              </p:extLst>
            </p:nvPr>
          </p:nvGraphicFramePr>
          <p:xfrm>
            <a:off x="2819400" y="3352800"/>
            <a:ext cx="3438525" cy="1419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0686" name="Equation" r:id="rId6" imgW="1828800" imgH="660400" progId="Equation.3">
                    <p:embed/>
                  </p:oleObj>
                </mc:Choice>
                <mc:Fallback>
                  <p:oleObj name="Equation" r:id="rId6" imgW="1828800" imgH="6604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19400" y="3352800"/>
                          <a:ext cx="3438525" cy="1419225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chemeClr val="tx1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" name="Straight Connector 2"/>
            <p:cNvCxnSpPr/>
            <p:nvPr/>
          </p:nvCxnSpPr>
          <p:spPr bwMode="auto">
            <a:xfrm flipH="1">
              <a:off x="17526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/>
            <p:nvPr/>
          </p:nvCxnSpPr>
          <p:spPr bwMode="auto">
            <a:xfrm flipH="1">
              <a:off x="1752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>
              <a:off x="17526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>
              <a:off x="60198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6324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/>
            <p:cNvCxnSpPr/>
            <p:nvPr/>
          </p:nvCxnSpPr>
          <p:spPr bwMode="auto">
            <a:xfrm flipH="1">
              <a:off x="73152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14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2876706"/>
              </p:ext>
            </p:extLst>
          </p:nvPr>
        </p:nvGraphicFramePr>
        <p:xfrm>
          <a:off x="5486400" y="4346575"/>
          <a:ext cx="3429000" cy="2133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0687" name="Equation" r:id="rId8" imgW="2057400" imgH="1409700" progId="Equation.3">
                  <p:embed/>
                </p:oleObj>
              </mc:Choice>
              <mc:Fallback>
                <p:oleObj name="Equation" r:id="rId8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4346575"/>
                        <a:ext cx="3429000" cy="21335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676400" y="3886200"/>
            <a:ext cx="168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power network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9748" y="6324600"/>
            <a:ext cx="1378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load control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2799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3200" dirty="0" smtClean="0">
                <a:solidFill>
                  <a:srgbClr val="000000"/>
                </a:solidFill>
              </a:rPr>
              <a:t>Load-side frequency control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Primary control 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Secondary control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Interaction with generator-side control</a:t>
            </a:r>
          </a:p>
          <a:p>
            <a:pPr marL="0" indent="0">
              <a:buNone/>
            </a:pPr>
            <a:endParaRPr lang="en-US" sz="1800" dirty="0">
              <a:solidFill>
                <a:srgbClr val="D9D9D9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D9D9D9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82059" y="2667000"/>
            <a:ext cx="4461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Zhao et al SGC2012, Zhao et al TAC2014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4946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Optimal load control (OLC) </a:t>
            </a:r>
            <a:endParaRPr lang="en-US" sz="2800" dirty="0" smtClean="0"/>
          </a:p>
        </p:txBody>
      </p:sp>
      <p:sp>
        <p:nvSpPr>
          <p:cNvPr id="21" name="TextBox 20"/>
          <p:cNvSpPr txBox="1"/>
          <p:nvPr/>
        </p:nvSpPr>
        <p:spPr>
          <a:xfrm>
            <a:off x="6553200" y="2797314"/>
            <a:ext cx="2254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demand = supply</a:t>
            </a: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2133600" y="3330714"/>
            <a:ext cx="0" cy="4572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1295400" y="3768804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disturbances</a:t>
            </a:r>
          </a:p>
        </p:txBody>
      </p:sp>
      <p:graphicFrame>
        <p:nvGraphicFramePr>
          <p:cNvPr id="7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8030886"/>
              </p:ext>
            </p:extLst>
          </p:nvPr>
        </p:nvGraphicFramePr>
        <p:xfrm>
          <a:off x="914400" y="1293951"/>
          <a:ext cx="5334000" cy="2341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6247" name="Equation" r:id="rId4" imgW="2197100" imgH="901700" progId="Equation.3">
                  <p:embed/>
                </p:oleObj>
              </mc:Choice>
              <mc:Fallback>
                <p:oleObj name="Equation" r:id="rId4" imgW="2197100" imgH="901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293951"/>
                        <a:ext cx="5334000" cy="2341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Arrow Connector 7"/>
          <p:cNvCxnSpPr/>
          <p:nvPr/>
        </p:nvCxnSpPr>
        <p:spPr bwMode="auto">
          <a:xfrm>
            <a:off x="3124200" y="3330714"/>
            <a:ext cx="685800" cy="177171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2971800" y="5083314"/>
            <a:ext cx="175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controllable</a:t>
            </a:r>
          </a:p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loads</a:t>
            </a:r>
          </a:p>
        </p:txBody>
      </p:sp>
      <p:graphicFrame>
        <p:nvGraphicFramePr>
          <p:cNvPr id="1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7775267"/>
              </p:ext>
            </p:extLst>
          </p:nvPr>
        </p:nvGraphicFramePr>
        <p:xfrm>
          <a:off x="6172200" y="4953000"/>
          <a:ext cx="2876051" cy="1828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6248" name="Equation" r:id="rId6" imgW="2057400" imgH="1409700" progId="Equation.3">
                  <p:embed/>
                </p:oleObj>
              </mc:Choice>
              <mc:Fallback>
                <p:oleObj name="Equation" r:id="rId6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2200" y="4953000"/>
                        <a:ext cx="2876051" cy="18287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40308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76200" y="1219200"/>
            <a:ext cx="845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ea typeface="宋体" pitchFamily="2" charset="-122"/>
              </a:rPr>
              <a:t>s</a:t>
            </a:r>
            <a:r>
              <a:rPr lang="en-US" altLang="zh-CN" dirty="0" smtClean="0">
                <a:ea typeface="宋体" pitchFamily="2" charset="-122"/>
              </a:rPr>
              <a:t>wing dynamics 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   system dynamics + load control </a:t>
            </a:r>
            <a:br>
              <a:rPr lang="en-US" sz="2400" dirty="0" smtClean="0"/>
            </a:br>
            <a:r>
              <a:rPr lang="en-US" sz="2400" dirty="0" smtClean="0"/>
              <a:t>= primal dual </a:t>
            </a:r>
            <a:r>
              <a:rPr lang="en-US" sz="2400" dirty="0" err="1" smtClean="0"/>
              <a:t>alg</a:t>
            </a:r>
            <a:endParaRPr lang="en-US" sz="1600" dirty="0" smtClean="0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3215713"/>
              </p:ext>
            </p:extLst>
          </p:nvPr>
        </p:nvGraphicFramePr>
        <p:xfrm>
          <a:off x="609600" y="1798638"/>
          <a:ext cx="8075612" cy="2163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426" name="Equation" r:id="rId4" imgW="3086100" imgH="800100" progId="Equation.3">
                  <p:embed/>
                </p:oleObj>
              </mc:Choice>
              <mc:Fallback>
                <p:oleObj name="Equation" r:id="rId4" imgW="3086100" imgH="8001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1798638"/>
                        <a:ext cx="8075612" cy="2163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76200" y="4495800"/>
            <a:ext cx="8458200" cy="1571625"/>
            <a:chOff x="76200" y="4495800"/>
            <a:chExt cx="8458200" cy="1571625"/>
          </a:xfrm>
        </p:grpSpPr>
        <p:sp>
          <p:nvSpPr>
            <p:cNvPr id="6" name="Rectangle 3"/>
            <p:cNvSpPr txBox="1">
              <a:spLocks noChangeArrowheads="1"/>
            </p:cNvSpPr>
            <p:nvPr/>
          </p:nvSpPr>
          <p:spPr bwMode="auto">
            <a:xfrm>
              <a:off x="76200" y="4495800"/>
              <a:ext cx="8458200" cy="762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r>
                <a:rPr lang="en-US" altLang="zh-CN" dirty="0">
                  <a:ea typeface="宋体" pitchFamily="2" charset="-122"/>
                </a:rPr>
                <a:t>l</a:t>
              </a:r>
              <a:r>
                <a:rPr lang="en-US" altLang="zh-CN" dirty="0" smtClean="0">
                  <a:ea typeface="宋体" pitchFamily="2" charset="-122"/>
                </a:rPr>
                <a:t>oad control</a:t>
              </a:r>
            </a:p>
          </p:txBody>
        </p:sp>
        <p:graphicFrame>
          <p:nvGraphicFramePr>
            <p:cNvPr id="7" name="Object 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291432877"/>
                </p:ext>
              </p:extLst>
            </p:nvPr>
          </p:nvGraphicFramePr>
          <p:xfrm>
            <a:off x="533400" y="5105400"/>
            <a:ext cx="3322637" cy="962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09427" name="Equation" r:id="rId6" imgW="1270000" imgH="355600" progId="Equation.3">
                    <p:embed/>
                  </p:oleObj>
                </mc:Choice>
                <mc:Fallback>
                  <p:oleObj name="Equation" r:id="rId6" imgW="1270000" imgH="3556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33400" y="5105400"/>
                          <a:ext cx="3322637" cy="9620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TextBox 8"/>
          <p:cNvSpPr txBox="1"/>
          <p:nvPr/>
        </p:nvSpPr>
        <p:spPr>
          <a:xfrm>
            <a:off x="6705600" y="5410200"/>
            <a:ext cx="1949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FF"/>
                </a:solidFill>
              </a:rPr>
              <a:t>a</a:t>
            </a:r>
            <a:r>
              <a:rPr lang="en-US" sz="2000" dirty="0" smtClean="0">
                <a:solidFill>
                  <a:srgbClr val="0000FF"/>
                </a:solidFill>
              </a:rPr>
              <a:t>ctive control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05600" y="4267200"/>
            <a:ext cx="129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FF"/>
                </a:solidFill>
              </a:rPr>
              <a:t>i</a:t>
            </a:r>
            <a:r>
              <a:rPr lang="en-US" sz="2000" dirty="0" smtClean="0">
                <a:solidFill>
                  <a:srgbClr val="0000FF"/>
                </a:solidFill>
              </a:rPr>
              <a:t>mplicit </a:t>
            </a:r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 flipV="1">
            <a:off x="6781800" y="3352800"/>
            <a:ext cx="457200" cy="9144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flipH="1">
            <a:off x="4038600" y="5638800"/>
            <a:ext cx="28194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flipH="1" flipV="1">
            <a:off x="4114800" y="3581400"/>
            <a:ext cx="3124200" cy="685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9640864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architecture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85800" y="1143000"/>
            <a:ext cx="7315200" cy="5334000"/>
            <a:chOff x="685800" y="1143000"/>
            <a:chExt cx="7315200" cy="53340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3000" y="1143000"/>
              <a:ext cx="6629400" cy="5274219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 bwMode="auto">
            <a:xfrm>
              <a:off x="685800" y="3886200"/>
              <a:ext cx="838200" cy="25908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7162800" y="3962400"/>
              <a:ext cx="838200" cy="2514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1524000" y="4953000"/>
              <a:ext cx="5791200" cy="15240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5259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84582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b="1" u="sng" dirty="0" smtClean="0">
                <a:ea typeface="宋体" pitchFamily="2" charset="-122"/>
              </a:rPr>
              <a:t>Theorem</a:t>
            </a:r>
            <a:endParaRPr lang="en-US" altLang="zh-CN" sz="11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Starting from any                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1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system trajectory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0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ea typeface="宋体" pitchFamily="2" charset="-122"/>
              </a:rPr>
              <a:t>c</a:t>
            </a:r>
            <a:r>
              <a:rPr lang="en-US" altLang="zh-CN" dirty="0" smtClean="0">
                <a:ea typeface="宋体" pitchFamily="2" charset="-122"/>
              </a:rPr>
              <a:t>onverges to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              is unique optimal of OLC</a:t>
            </a:r>
          </a:p>
          <a:p>
            <a:pPr lvl="1" eaLnBrk="1" hangingPunct="1"/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       is unique optimal for dual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3934855"/>
              </p:ext>
            </p:extLst>
          </p:nvPr>
        </p:nvGraphicFramePr>
        <p:xfrm>
          <a:off x="4267200" y="1676400"/>
          <a:ext cx="3605213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078" name="Equation" r:id="rId4" imgW="4610100" imgH="812800" progId="Equation.3">
                  <p:embed/>
                </p:oleObj>
              </mc:Choice>
              <mc:Fallback>
                <p:oleObj name="Equation" r:id="rId4" imgW="4610100" imgH="8128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1676400"/>
                        <a:ext cx="3605213" cy="739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591692"/>
              </p:ext>
            </p:extLst>
          </p:nvPr>
        </p:nvGraphicFramePr>
        <p:xfrm>
          <a:off x="3352800" y="2971800"/>
          <a:ext cx="461962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079" name="Equation" r:id="rId6" imgW="1765300" imgH="317500" progId="Equation.3">
                  <p:embed/>
                </p:oleObj>
              </mc:Choice>
              <mc:Fallback>
                <p:oleObj name="Equation" r:id="rId6" imgW="1765300" imgH="317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2800" y="2971800"/>
                        <a:ext cx="4619625" cy="858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4060210"/>
              </p:ext>
            </p:extLst>
          </p:nvPr>
        </p:nvGraphicFramePr>
        <p:xfrm>
          <a:off x="1828800" y="3657600"/>
          <a:ext cx="1362075" cy="858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080" name="Equation" r:id="rId8" imgW="520700" imgH="317500" progId="Equation.3">
                  <p:embed/>
                </p:oleObj>
              </mc:Choice>
              <mc:Fallback>
                <p:oleObj name="Equation" r:id="rId8" imgW="520700" imgH="317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3657600"/>
                        <a:ext cx="1362075" cy="858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19765412"/>
              </p:ext>
            </p:extLst>
          </p:nvPr>
        </p:nvGraphicFramePr>
        <p:xfrm>
          <a:off x="1905000" y="4325938"/>
          <a:ext cx="530225" cy="54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081" name="Equation" r:id="rId10" imgW="203200" imgH="203200" progId="Equation.3">
                  <p:embed/>
                </p:oleObj>
              </mc:Choice>
              <mc:Fallback>
                <p:oleObj name="Equation" r:id="rId10" imgW="203200" imgH="2032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0" y="4325938"/>
                        <a:ext cx="530225" cy="54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8581145"/>
              </p:ext>
            </p:extLst>
          </p:nvPr>
        </p:nvGraphicFramePr>
        <p:xfrm>
          <a:off x="4114800" y="2265363"/>
          <a:ext cx="378777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082" name="Equation" r:id="rId12" imgW="1447800" imgH="317500" progId="Equation.3">
                  <p:embed/>
                </p:oleObj>
              </mc:Choice>
              <mc:Fallback>
                <p:oleObj name="Equation" r:id="rId12" imgW="1447800" imgH="317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14800" y="2265363"/>
                        <a:ext cx="3787775" cy="858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838200" y="5429072"/>
            <a:ext cx="7620000" cy="120032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completely decentralized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frequency deviations contain right info for local decisions that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 smtClean="0">
                <a:solidFill>
                  <a:srgbClr val="0000FF"/>
                </a:solidFill>
              </a:rPr>
              <a:t>are globally optimal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Load-side primary control 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4266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990600" y="1295400"/>
            <a:ext cx="784860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Rebalance power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Stabilize frequencies</a:t>
            </a:r>
          </a:p>
          <a:p>
            <a:pPr marL="471439" lvl="1" indent="0" eaLnBrk="1" hangingPunct="1">
              <a:buNone/>
            </a:pPr>
            <a:endParaRPr lang="en-US" altLang="zh-CN" sz="28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Restore nominal frequency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Restore scheduled inter-area flows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Respect line limits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Recap: control goals</a:t>
            </a:r>
            <a:endParaRPr lang="en-US" sz="28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85800" y="135249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Yes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188589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Yes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" y="28956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No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337191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No</a:t>
            </a:r>
          </a:p>
        </p:txBody>
      </p:sp>
      <p:graphicFrame>
        <p:nvGraphicFramePr>
          <p:cNvPr id="15" name="Objec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15334694"/>
              </p:ext>
            </p:extLst>
          </p:nvPr>
        </p:nvGraphicFramePr>
        <p:xfrm>
          <a:off x="6934200" y="2819400"/>
          <a:ext cx="11430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5354" name="Equation" r:id="rId4" imgW="1498600" imgH="736600" progId="Equation.3">
                  <p:embed/>
                </p:oleObj>
              </mc:Choice>
              <mc:Fallback>
                <p:oleObj name="Equation" r:id="rId4" imgW="1498600" imgH="7366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4200" y="2819400"/>
                        <a:ext cx="1143000" cy="68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85800" y="38862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57240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0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3200" dirty="0" smtClean="0">
                <a:solidFill>
                  <a:srgbClr val="000000"/>
                </a:solidFill>
              </a:rPr>
              <a:t>Load-side frequency control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Primary control 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Secondary control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Interaction with generator-side control</a:t>
            </a:r>
          </a:p>
          <a:p>
            <a:pPr marL="0" indent="0">
              <a:buNone/>
            </a:pPr>
            <a:endParaRPr lang="en-US" sz="1800" dirty="0">
              <a:solidFill>
                <a:srgbClr val="D9D9D9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D9D9D9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43600" y="2819400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Low, IFAC 2014</a:t>
            </a:r>
          </a:p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 et al, </a:t>
            </a:r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 2014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9124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OLC for secondary control</a:t>
            </a:r>
            <a:endParaRPr lang="en-US" sz="2800" dirty="0" smtClean="0"/>
          </a:p>
        </p:txBody>
      </p:sp>
      <p:graphicFrame>
        <p:nvGraphicFramePr>
          <p:cNvPr id="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9329395"/>
              </p:ext>
            </p:extLst>
          </p:nvPr>
        </p:nvGraphicFramePr>
        <p:xfrm>
          <a:off x="939800" y="1219200"/>
          <a:ext cx="4851400" cy="355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617" name="Equation" r:id="rId4" imgW="5575300" imgH="4330700" progId="Equation.3">
                  <p:embed/>
                </p:oleObj>
              </mc:Choice>
              <mc:Fallback>
                <p:oleObj name="Equation" r:id="rId4" imgW="5575300" imgH="433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800" y="1219200"/>
                        <a:ext cx="4851400" cy="3554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 bwMode="auto">
          <a:xfrm>
            <a:off x="1600200" y="3581400"/>
            <a:ext cx="42672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72200" y="3105090"/>
            <a:ext cx="248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restore nominal </a:t>
            </a:r>
            <a:r>
              <a:rPr lang="en-US" sz="2000" dirty="0" err="1" smtClean="0">
                <a:solidFill>
                  <a:srgbClr val="0000FF"/>
                </a:solidFill>
              </a:rPr>
              <a:t>freq</a:t>
            </a:r>
            <a:endParaRPr lang="en-US" sz="2000" dirty="0" smtClean="0">
              <a:solidFill>
                <a:srgbClr val="0000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127750" y="2495490"/>
            <a:ext cx="2254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demand = supply</a:t>
            </a:r>
          </a:p>
        </p:txBody>
      </p:sp>
      <p:graphicFrame>
        <p:nvGraphicFramePr>
          <p:cNvPr id="7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1925757"/>
              </p:ext>
            </p:extLst>
          </p:nvPr>
        </p:nvGraphicFramePr>
        <p:xfrm>
          <a:off x="6172200" y="4953000"/>
          <a:ext cx="2876051" cy="1828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618" name="Equation" r:id="rId6" imgW="2057400" imgH="1409700" progId="Equation.3">
                  <p:embed/>
                </p:oleObj>
              </mc:Choice>
              <mc:Fallback>
                <p:oleObj name="Equation" r:id="rId6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2200" y="4953000"/>
                        <a:ext cx="2876051" cy="18287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606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Branch flow model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800600" y="1143000"/>
            <a:ext cx="2716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Branch flow model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38200" y="1143000"/>
            <a:ext cx="285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Bus injection model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748691"/>
              </p:ext>
            </p:extLst>
          </p:nvPr>
        </p:nvGraphicFramePr>
        <p:xfrm>
          <a:off x="1295400" y="4876800"/>
          <a:ext cx="1973263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9702" name="Equation" r:id="rId4" imgW="2578100" imgH="546100" progId="Equation.3">
                  <p:embed/>
                </p:oleObj>
              </mc:Choice>
              <mc:Fallback>
                <p:oleObj name="Equation" r:id="rId4" imgW="2578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95400" y="4876800"/>
                        <a:ext cx="1973263" cy="434975"/>
                      </a:xfrm>
                      <a:prstGeom prst="rect">
                        <a:avLst/>
                      </a:prstGeom>
                      <a:noFill/>
                      <a:ln w="5715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923544"/>
              </p:ext>
            </p:extLst>
          </p:nvPr>
        </p:nvGraphicFramePr>
        <p:xfrm>
          <a:off x="4876800" y="1868488"/>
          <a:ext cx="3690938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9703" name="Equation" r:id="rId6" imgW="4660900" imgH="1041400" progId="Equation.3">
                  <p:embed/>
                </p:oleObj>
              </mc:Choice>
              <mc:Fallback>
                <p:oleObj name="Equation" r:id="rId6" imgW="4660900" imgH="1041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76800" y="1868488"/>
                        <a:ext cx="3690938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2451135"/>
              </p:ext>
            </p:extLst>
          </p:nvPr>
        </p:nvGraphicFramePr>
        <p:xfrm>
          <a:off x="4297363" y="2819400"/>
          <a:ext cx="4841875" cy="153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9704" name="Equation" r:id="rId8" imgW="5194300" imgH="1739900" progId="Equation.3">
                  <p:embed/>
                </p:oleObj>
              </mc:Choice>
              <mc:Fallback>
                <p:oleObj name="Equation" r:id="rId8" imgW="5194300" imgH="173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97363" y="2819400"/>
                        <a:ext cx="4841875" cy="153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571984"/>
              </p:ext>
            </p:extLst>
          </p:nvPr>
        </p:nvGraphicFramePr>
        <p:xfrm>
          <a:off x="4762500" y="4797425"/>
          <a:ext cx="3314700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9705" name="Equation" r:id="rId10" imgW="1473200" imgH="228600" progId="Equation.3">
                  <p:embed/>
                </p:oleObj>
              </mc:Choice>
              <mc:Fallback>
                <p:oleObj name="Equation" r:id="rId10" imgW="1473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762500" y="4797425"/>
                        <a:ext cx="3314700" cy="536575"/>
                      </a:xfrm>
                      <a:prstGeom prst="rect">
                        <a:avLst/>
                      </a:prstGeom>
                      <a:noFill/>
                      <a:ln w="5715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4709772" y="5936159"/>
            <a:ext cx="39008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err="1" smtClean="0">
                <a:solidFill>
                  <a:srgbClr val="0000FF"/>
                </a:solidFill>
              </a:rPr>
              <a:t>DistFlow</a:t>
            </a:r>
            <a:r>
              <a:rPr lang="en-US" sz="2200" dirty="0" smtClean="0">
                <a:solidFill>
                  <a:srgbClr val="0000FF"/>
                </a:solidFill>
              </a:rPr>
              <a:t> equations (</a:t>
            </a:r>
            <a:r>
              <a:rPr lang="en-US" sz="2200" dirty="0" smtClean="0">
                <a:solidFill>
                  <a:srgbClr val="FF0000"/>
                </a:solidFill>
              </a:rPr>
              <a:t>radial</a:t>
            </a:r>
            <a:r>
              <a:rPr lang="en-US" sz="2200" dirty="0" smtClean="0">
                <a:solidFill>
                  <a:srgbClr val="0000FF"/>
                </a:solidFill>
              </a:rPr>
              <a:t> </a:t>
            </a:r>
            <a:r>
              <a:rPr lang="en-US" sz="2200" dirty="0" err="1" smtClean="0">
                <a:solidFill>
                  <a:srgbClr val="0000FF"/>
                </a:solidFill>
              </a:rPr>
              <a:t>nk</a:t>
            </a:r>
            <a:r>
              <a:rPr lang="en-US" sz="2200" dirty="0" smtClean="0">
                <a:solidFill>
                  <a:srgbClr val="0000FF"/>
                </a:solidFill>
              </a:rPr>
              <a:t>) </a:t>
            </a:r>
          </a:p>
          <a:p>
            <a:r>
              <a:rPr lang="en-US" sz="2200" dirty="0" err="1" smtClean="0">
                <a:solidFill>
                  <a:srgbClr val="0000FF"/>
                </a:solidFill>
              </a:rPr>
              <a:t>Baran</a:t>
            </a:r>
            <a:r>
              <a:rPr lang="en-US" sz="2200" dirty="0" smtClean="0">
                <a:solidFill>
                  <a:srgbClr val="0000FF"/>
                </a:solidFill>
              </a:rPr>
              <a:t> &amp; Wu, 1989</a:t>
            </a:r>
            <a:endParaRPr lang="en-US" sz="2200" dirty="0">
              <a:solidFill>
                <a:srgbClr val="0000FF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0217044"/>
              </p:ext>
            </p:extLst>
          </p:nvPr>
        </p:nvGraphicFramePr>
        <p:xfrm>
          <a:off x="152400" y="1828800"/>
          <a:ext cx="3657600" cy="10184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9706" name="Equation" r:id="rId12" imgW="1549400" imgH="431800" progId="Equation.3">
                  <p:embed/>
                </p:oleObj>
              </mc:Choice>
              <mc:Fallback>
                <p:oleObj name="Equation" r:id="rId12" imgW="15494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2400" y="1828800"/>
                        <a:ext cx="3657600" cy="10184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19964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OLC for secondary control</a:t>
            </a:r>
            <a:endParaRPr lang="en-US" sz="2800" dirty="0" smtClean="0"/>
          </a:p>
        </p:txBody>
      </p:sp>
      <p:graphicFrame>
        <p:nvGraphicFramePr>
          <p:cNvPr id="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6197800"/>
              </p:ext>
            </p:extLst>
          </p:nvPr>
        </p:nvGraphicFramePr>
        <p:xfrm>
          <a:off x="939800" y="1219200"/>
          <a:ext cx="4851400" cy="355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3748" name="Equation" r:id="rId4" imgW="5575300" imgH="4330700" progId="Equation.3">
                  <p:embed/>
                </p:oleObj>
              </mc:Choice>
              <mc:Fallback>
                <p:oleObj name="Equation" r:id="rId4" imgW="5575300" imgH="433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800" y="1219200"/>
                        <a:ext cx="4851400" cy="3554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 bwMode="auto">
          <a:xfrm>
            <a:off x="1600200" y="3657600"/>
            <a:ext cx="4267200" cy="13716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90600" y="4552890"/>
            <a:ext cx="2971800" cy="857310"/>
            <a:chOff x="6139543" y="3105090"/>
            <a:chExt cx="2971800" cy="857310"/>
          </a:xfrm>
        </p:grpSpPr>
        <p:sp>
          <p:nvSpPr>
            <p:cNvPr id="10" name="TextBox 9"/>
            <p:cNvSpPr txBox="1"/>
            <p:nvPr/>
          </p:nvSpPr>
          <p:spPr>
            <a:xfrm>
              <a:off x="6139543" y="3105090"/>
              <a:ext cx="2971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00FF"/>
                  </a:solidFill>
                </a:rPr>
                <a:t>key idea: </a:t>
              </a:r>
              <a:r>
                <a:rPr lang="en-US" sz="2000" dirty="0" smtClean="0">
                  <a:solidFill>
                    <a:srgbClr val="0000FF"/>
                  </a:solidFill>
                </a:rPr>
                <a:t>“virtual flows”</a:t>
              </a:r>
            </a:p>
          </p:txBody>
        </p:sp>
        <p:graphicFrame>
          <p:nvGraphicFramePr>
            <p:cNvPr id="1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759491471"/>
                </p:ext>
              </p:extLst>
            </p:nvPr>
          </p:nvGraphicFramePr>
          <p:xfrm>
            <a:off x="7158038" y="3576637"/>
            <a:ext cx="915987" cy="3857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3749" name="Equation" r:id="rId6" imgW="1054100" imgH="469900" progId="Equation.3">
                    <p:embed/>
                  </p:oleObj>
                </mc:Choice>
                <mc:Fallback>
                  <p:oleObj name="Equation" r:id="rId6" imgW="10541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158038" y="3576637"/>
                          <a:ext cx="915987" cy="3857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0" name="TextBox 19"/>
          <p:cNvSpPr txBox="1"/>
          <p:nvPr/>
        </p:nvSpPr>
        <p:spPr>
          <a:xfrm>
            <a:off x="6127750" y="2495490"/>
            <a:ext cx="2254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demand = supply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0" y="4105686"/>
            <a:ext cx="3657600" cy="2752313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990600" y="5691187"/>
            <a:ext cx="4343400" cy="1090613"/>
            <a:chOff x="6181876" y="4343400"/>
            <a:chExt cx="4343400" cy="1090613"/>
          </a:xfrm>
        </p:grpSpPr>
        <p:sp>
          <p:nvSpPr>
            <p:cNvPr id="22" name="TextBox 21"/>
            <p:cNvSpPr txBox="1"/>
            <p:nvPr/>
          </p:nvSpPr>
          <p:spPr>
            <a:xfrm>
              <a:off x="6181876" y="4343400"/>
              <a:ext cx="43434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in steady state: </a:t>
              </a:r>
            </a:p>
            <a:p>
              <a:r>
                <a:rPr lang="en-US" sz="2000" dirty="0" smtClean="0">
                  <a:solidFill>
                    <a:srgbClr val="0000FF"/>
                  </a:solidFill>
                </a:rPr>
                <a:t>     virtual flow = real flows</a:t>
              </a:r>
            </a:p>
          </p:txBody>
        </p:sp>
        <p:graphicFrame>
          <p:nvGraphicFramePr>
            <p:cNvPr id="23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08195366"/>
                </p:ext>
              </p:extLst>
            </p:nvPr>
          </p:nvGraphicFramePr>
          <p:xfrm>
            <a:off x="6867676" y="5048250"/>
            <a:ext cx="1557337" cy="3857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3750" name="Equation" r:id="rId9" imgW="1790700" imgH="469900" progId="Equation.3">
                    <p:embed/>
                  </p:oleObj>
                </mc:Choice>
                <mc:Fallback>
                  <p:oleObj name="Equation" r:id="rId9" imgW="17907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0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67676" y="5048250"/>
                          <a:ext cx="1557337" cy="3857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24" name="Straight Arrow Connector 23"/>
          <p:cNvCxnSpPr/>
          <p:nvPr/>
        </p:nvCxnSpPr>
        <p:spPr bwMode="auto">
          <a:xfrm flipV="1">
            <a:off x="4191000" y="5257800"/>
            <a:ext cx="3429000" cy="9906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172200" y="3105090"/>
            <a:ext cx="248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restore nominal </a:t>
            </a:r>
            <a:r>
              <a:rPr lang="en-US" sz="2000" dirty="0" err="1" smtClean="0">
                <a:solidFill>
                  <a:srgbClr val="0000FF"/>
                </a:solidFill>
              </a:rPr>
              <a:t>freq</a:t>
            </a:r>
            <a:endParaRPr lang="en-US" sz="2000" dirty="0" smtClean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5570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OLC for secondary control</a:t>
            </a:r>
            <a:endParaRPr lang="en-US" sz="2800" dirty="0" smtClean="0"/>
          </a:p>
        </p:txBody>
      </p:sp>
      <p:graphicFrame>
        <p:nvGraphicFramePr>
          <p:cNvPr id="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7464137"/>
              </p:ext>
            </p:extLst>
          </p:nvPr>
        </p:nvGraphicFramePr>
        <p:xfrm>
          <a:off x="939800" y="1219200"/>
          <a:ext cx="4851400" cy="355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4665" name="Equation" r:id="rId4" imgW="5575300" imgH="4330700" progId="Equation.3">
                  <p:embed/>
                </p:oleObj>
              </mc:Choice>
              <mc:Fallback>
                <p:oleObj name="Equation" r:id="rId4" imgW="5575300" imgH="433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800" y="1219200"/>
                        <a:ext cx="4851400" cy="3554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172200" y="3105090"/>
            <a:ext cx="248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restore nominal </a:t>
            </a:r>
            <a:r>
              <a:rPr lang="en-US" sz="2000" dirty="0" err="1" smtClean="0">
                <a:solidFill>
                  <a:srgbClr val="0000FF"/>
                </a:solidFill>
              </a:rPr>
              <a:t>freq</a:t>
            </a:r>
            <a:endParaRPr lang="en-US" sz="2000" dirty="0" smtClean="0">
              <a:solidFill>
                <a:srgbClr val="0000FF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990600" y="5691187"/>
            <a:ext cx="4343400" cy="1090613"/>
            <a:chOff x="6181876" y="4343400"/>
            <a:chExt cx="4343400" cy="1090613"/>
          </a:xfrm>
        </p:grpSpPr>
        <p:sp>
          <p:nvSpPr>
            <p:cNvPr id="17" name="TextBox 16"/>
            <p:cNvSpPr txBox="1"/>
            <p:nvPr/>
          </p:nvSpPr>
          <p:spPr>
            <a:xfrm>
              <a:off x="6181876" y="4343400"/>
              <a:ext cx="43434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in steady state: </a:t>
              </a:r>
            </a:p>
            <a:p>
              <a:r>
                <a:rPr lang="en-US" sz="2000" dirty="0" smtClean="0">
                  <a:solidFill>
                    <a:srgbClr val="0000FF"/>
                  </a:solidFill>
                </a:rPr>
                <a:t>     virtual flow = real flows</a:t>
              </a:r>
            </a:p>
          </p:txBody>
        </p:sp>
        <p:graphicFrame>
          <p:nvGraphicFramePr>
            <p:cNvPr id="18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110611828"/>
                </p:ext>
              </p:extLst>
            </p:nvPr>
          </p:nvGraphicFramePr>
          <p:xfrm>
            <a:off x="6867676" y="5048250"/>
            <a:ext cx="1557337" cy="3857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4666" name="Equation" r:id="rId6" imgW="1790700" imgH="469900" progId="Equation.3">
                    <p:embed/>
                  </p:oleObj>
                </mc:Choice>
                <mc:Fallback>
                  <p:oleObj name="Equation" r:id="rId6" imgW="17907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67676" y="5048250"/>
                          <a:ext cx="1557337" cy="3857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TextBox 9"/>
          <p:cNvSpPr txBox="1"/>
          <p:nvPr/>
        </p:nvSpPr>
        <p:spPr>
          <a:xfrm>
            <a:off x="6172200" y="3714690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restore inter-area flow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2200" y="4324290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respect line limit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27750" y="2495490"/>
            <a:ext cx="2254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demand = supply</a:t>
            </a:r>
          </a:p>
        </p:txBody>
      </p:sp>
    </p:spTree>
    <p:extLst>
      <p:ext uri="{BB962C8B-B14F-4D97-AF65-F5344CB8AC3E}">
        <p14:creationId xmlns:p14="http://schemas.microsoft.com/office/powerpoint/2010/main" val="12260737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76200" y="1066800"/>
            <a:ext cx="845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solidFill>
                  <a:srgbClr val="0000FF"/>
                </a:solidFill>
                <a:ea typeface="宋体" pitchFamily="2" charset="-122"/>
              </a:rPr>
              <a:t>s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wing dynamics:  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Recall: primary control</a:t>
            </a:r>
            <a:endParaRPr lang="en-US" sz="2800" dirty="0" smtClean="0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4106262"/>
              </p:ext>
            </p:extLst>
          </p:nvPr>
        </p:nvGraphicFramePr>
        <p:xfrm>
          <a:off x="1066800" y="1676400"/>
          <a:ext cx="7315200" cy="1985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8640" name="Equation" r:id="rId4" imgW="7899400" imgH="2171700" progId="Equation.3">
                  <p:embed/>
                </p:oleObj>
              </mc:Choice>
              <mc:Fallback>
                <p:oleObj name="Equation" r:id="rId4" imgW="7899400" imgH="2171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1676400"/>
                        <a:ext cx="7315200" cy="1985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76200" y="3962400"/>
            <a:ext cx="8458200" cy="962025"/>
            <a:chOff x="76200" y="4295775"/>
            <a:chExt cx="8458200" cy="962025"/>
          </a:xfrm>
        </p:grpSpPr>
        <p:sp>
          <p:nvSpPr>
            <p:cNvPr id="6" name="Rectangle 3"/>
            <p:cNvSpPr txBox="1">
              <a:spLocks noChangeArrowheads="1"/>
            </p:cNvSpPr>
            <p:nvPr/>
          </p:nvSpPr>
          <p:spPr bwMode="auto">
            <a:xfrm>
              <a:off x="76200" y="4495800"/>
              <a:ext cx="8458200" cy="762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r>
                <a:rPr lang="en-US" altLang="zh-CN" dirty="0">
                  <a:solidFill>
                    <a:srgbClr val="0000FF"/>
                  </a:solidFill>
                  <a:ea typeface="宋体" pitchFamily="2" charset="-122"/>
                </a:rPr>
                <a:t>l</a:t>
              </a:r>
              <a:r>
                <a:rPr lang="en-US" altLang="zh-CN" dirty="0" smtClean="0">
                  <a:solidFill>
                    <a:srgbClr val="0000FF"/>
                  </a:solidFill>
                  <a:ea typeface="宋体" pitchFamily="2" charset="-122"/>
                </a:rPr>
                <a:t>oad control:</a:t>
              </a:r>
            </a:p>
          </p:txBody>
        </p:sp>
        <p:graphicFrame>
          <p:nvGraphicFramePr>
            <p:cNvPr id="7" name="Object 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85686154"/>
                </p:ext>
              </p:extLst>
            </p:nvPr>
          </p:nvGraphicFramePr>
          <p:xfrm>
            <a:off x="2819400" y="4295775"/>
            <a:ext cx="3322637" cy="962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8641" name="Equation" r:id="rId6" imgW="1270000" imgH="355600" progId="Equation.3">
                    <p:embed/>
                  </p:oleObj>
                </mc:Choice>
                <mc:Fallback>
                  <p:oleObj name="Equation" r:id="rId6" imgW="1270000" imgH="3556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19400" y="4295775"/>
                          <a:ext cx="3322637" cy="9620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8" name="TextBox 17"/>
          <p:cNvSpPr txBox="1"/>
          <p:nvPr/>
        </p:nvSpPr>
        <p:spPr>
          <a:xfrm>
            <a:off x="7848600" y="4016514"/>
            <a:ext cx="1038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FF"/>
                </a:solidFill>
              </a:rPr>
              <a:t>a</a:t>
            </a:r>
            <a:r>
              <a:rPr lang="en-US" sz="2000" dirty="0" smtClean="0">
                <a:solidFill>
                  <a:srgbClr val="0000FF"/>
                </a:solidFill>
              </a:rPr>
              <a:t>ctive </a:t>
            </a:r>
          </a:p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control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696200" y="3200400"/>
            <a:ext cx="129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FF"/>
                </a:solidFill>
              </a:rPr>
              <a:t>i</a:t>
            </a:r>
            <a:r>
              <a:rPr lang="en-US" sz="2000" dirty="0" smtClean="0">
                <a:solidFill>
                  <a:srgbClr val="0000FF"/>
                </a:solidFill>
              </a:rPr>
              <a:t>mplicit </a:t>
            </a:r>
          </a:p>
        </p:txBody>
      </p:sp>
      <p:cxnSp>
        <p:nvCxnSpPr>
          <p:cNvPr id="20" name="Straight Arrow Connector 19"/>
          <p:cNvCxnSpPr/>
          <p:nvPr/>
        </p:nvCxnSpPr>
        <p:spPr bwMode="auto">
          <a:xfrm flipH="1" flipV="1">
            <a:off x="7194550" y="2971800"/>
            <a:ext cx="577850" cy="35245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1" name="Straight Arrow Connector 20"/>
          <p:cNvCxnSpPr/>
          <p:nvPr/>
        </p:nvCxnSpPr>
        <p:spPr bwMode="auto">
          <a:xfrm flipH="1">
            <a:off x="6248400" y="4419600"/>
            <a:ext cx="155575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2" name="Straight Arrow Connector 21"/>
          <p:cNvCxnSpPr/>
          <p:nvPr/>
        </p:nvCxnSpPr>
        <p:spPr bwMode="auto">
          <a:xfrm flipH="1">
            <a:off x="4724400" y="3352800"/>
            <a:ext cx="3048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3" name="Group 12"/>
          <p:cNvGrpSpPr/>
          <p:nvPr/>
        </p:nvGrpSpPr>
        <p:grpSpPr>
          <a:xfrm>
            <a:off x="2514600" y="5029200"/>
            <a:ext cx="2971800" cy="2590800"/>
            <a:chOff x="685800" y="1143000"/>
            <a:chExt cx="7315200" cy="533400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3000" y="1143000"/>
              <a:ext cx="6629400" cy="5274219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 bwMode="auto">
            <a:xfrm>
              <a:off x="685800" y="3886200"/>
              <a:ext cx="838200" cy="25908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7162800" y="3962400"/>
              <a:ext cx="838200" cy="2514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524000" y="4953000"/>
              <a:ext cx="5791200" cy="15240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15074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architecture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143000"/>
            <a:ext cx="6629400" cy="52742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54034" y="2289056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</a:t>
            </a:r>
            <a:r>
              <a:rPr lang="en-US" sz="2000" dirty="0" smtClean="0">
                <a:solidFill>
                  <a:srgbClr val="0000FF"/>
                </a:solidFill>
              </a:rPr>
              <a:t>hysical network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223877" y="4879856"/>
            <a:ext cx="17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c</a:t>
            </a:r>
            <a:r>
              <a:rPr lang="en-US" sz="2000" dirty="0" smtClean="0">
                <a:solidFill>
                  <a:srgbClr val="0000FF"/>
                </a:solidFill>
              </a:rPr>
              <a:t>yber network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1240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Secondary frequency control</a:t>
            </a:r>
            <a:endParaRPr lang="en-US" sz="2800" dirty="0" smtClean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52400" y="1524000"/>
            <a:ext cx="845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solidFill>
                  <a:srgbClr val="0000FF"/>
                </a:solidFill>
                <a:ea typeface="宋体" pitchFamily="2" charset="-122"/>
              </a:rPr>
              <a:t>l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oad control:</a:t>
            </a:r>
          </a:p>
        </p:txBody>
      </p:sp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6571224"/>
              </p:ext>
            </p:extLst>
          </p:nvPr>
        </p:nvGraphicFramePr>
        <p:xfrm>
          <a:off x="2913063" y="1371600"/>
          <a:ext cx="4402137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5582" name="Equation" r:id="rId4" imgW="4914900" imgH="939800" progId="Equation.3">
                  <p:embed/>
                </p:oleObj>
              </mc:Choice>
              <mc:Fallback>
                <p:oleObj name="Equation" r:id="rId4" imgW="4914900" imgH="9398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3063" y="1371600"/>
                        <a:ext cx="4402137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152400" y="2667000"/>
            <a:ext cx="845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computation &amp; communication: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4600" y="3469689"/>
            <a:ext cx="6400800" cy="4971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47728" y="3505200"/>
            <a:ext cx="1262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primal </a:t>
            </a:r>
            <a:r>
              <a:rPr lang="en-US" dirty="0" err="1" smtClean="0"/>
              <a:t>var</a:t>
            </a:r>
            <a:r>
              <a:rPr lang="en-US" dirty="0" smtClean="0"/>
              <a:t>: 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8400" y="4417741"/>
            <a:ext cx="4038600" cy="2364059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947728" y="4431268"/>
            <a:ext cx="1185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dual </a:t>
            </a:r>
            <a:r>
              <a:rPr lang="en-US" dirty="0" err="1" smtClean="0"/>
              <a:t>vars</a:t>
            </a:r>
            <a:r>
              <a:rPr lang="en-US" dirty="0" smtClean="0"/>
              <a:t>: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1552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84582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b="1" u="sng" dirty="0" smtClean="0">
                <a:ea typeface="宋体" pitchFamily="2" charset="-122"/>
              </a:rPr>
              <a:t>Theorem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1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starting from any initial point, system 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trajectory converges   s. t.</a:t>
            </a:r>
            <a:endParaRPr lang="en-US" altLang="zh-CN" sz="1800" dirty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endParaRPr lang="en-US" altLang="zh-CN" sz="12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                   is unique optimal of OLC</a:t>
            </a:r>
          </a:p>
          <a:p>
            <a:pPr marL="471439" lvl="1" indent="0" eaLnBrk="1" hangingPunct="1">
              <a:buNone/>
            </a:pPr>
            <a:endParaRPr lang="en-US" altLang="zh-CN" sz="12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nominal frequency is restored</a:t>
            </a:r>
          </a:p>
          <a:p>
            <a:pPr lvl="1" eaLnBrk="1" hangingPunct="1"/>
            <a:endParaRPr lang="en-US" altLang="zh-CN" sz="12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inter-area flows are restored</a:t>
            </a:r>
            <a:endParaRPr lang="en-US" altLang="zh-CN" dirty="0">
              <a:ea typeface="宋体" pitchFamily="2" charset="-122"/>
            </a:endParaRPr>
          </a:p>
          <a:p>
            <a:pPr lvl="1" eaLnBrk="1" hangingPunct="1"/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line limits are respected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Secondary control works</a:t>
            </a:r>
            <a:endParaRPr lang="en-US" sz="2800" dirty="0" smtClean="0"/>
          </a:p>
        </p:txBody>
      </p:sp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2098358"/>
              </p:ext>
            </p:extLst>
          </p:nvPr>
        </p:nvGraphicFramePr>
        <p:xfrm>
          <a:off x="1752600" y="3057526"/>
          <a:ext cx="20574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6927" name="Equation" r:id="rId4" imgW="2616200" imgH="812800" progId="Equation.3">
                  <p:embed/>
                </p:oleObj>
              </mc:Choice>
              <mc:Fallback>
                <p:oleObj name="Equation" r:id="rId4" imgW="2616200" imgH="8128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3057526"/>
                        <a:ext cx="2057400" cy="68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6561179"/>
              </p:ext>
            </p:extLst>
          </p:nvPr>
        </p:nvGraphicFramePr>
        <p:xfrm>
          <a:off x="6629400" y="3819525"/>
          <a:ext cx="1044575" cy="3778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6928" name="Equation" r:id="rId6" imgW="1181100" imgH="469900" progId="Equation.3">
                  <p:embed/>
                </p:oleObj>
              </mc:Choice>
              <mc:Fallback>
                <p:oleObj name="Equation" r:id="rId6" imgW="1181100" imgH="4699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29400" y="3819525"/>
                        <a:ext cx="1044575" cy="37782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6044760"/>
              </p:ext>
            </p:extLst>
          </p:nvPr>
        </p:nvGraphicFramePr>
        <p:xfrm>
          <a:off x="6477001" y="4429125"/>
          <a:ext cx="1219199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6929" name="Equation" r:id="rId8" imgW="1587500" imgH="508000" progId="Equation.3">
                  <p:embed/>
                </p:oleObj>
              </mc:Choice>
              <mc:Fallback>
                <p:oleObj name="Equation" r:id="rId8" imgW="1587500" imgH="5080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7001" y="4429125"/>
                        <a:ext cx="1219199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8554707"/>
              </p:ext>
            </p:extLst>
          </p:nvPr>
        </p:nvGraphicFramePr>
        <p:xfrm>
          <a:off x="5715000" y="5114925"/>
          <a:ext cx="1724025" cy="44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6930" name="Equation" r:id="rId10" imgW="1981200" imgH="546100" progId="Equation.3">
                  <p:embed/>
                </p:oleObj>
              </mc:Choice>
              <mc:Fallback>
                <p:oleObj name="Equation" r:id="rId10" imgW="1981200" imgH="5461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0" y="5114925"/>
                        <a:ext cx="1724025" cy="447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18673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066800"/>
            <a:ext cx="81534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Design optimal load control (OLC) problem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Objective function, constraints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Derive control law as primal-dual algorithms</a:t>
            </a:r>
          </a:p>
          <a:p>
            <a:pPr lvl="1" eaLnBrk="1" hangingPunct="1"/>
            <a:r>
              <a:rPr lang="en-US" altLang="zh-CN" dirty="0" err="1" smtClean="0">
                <a:ea typeface="宋体" pitchFamily="2" charset="-122"/>
              </a:rPr>
              <a:t>Lyapunov</a:t>
            </a:r>
            <a:r>
              <a:rPr lang="en-US" altLang="zh-CN" dirty="0" smtClean="0">
                <a:ea typeface="宋体" pitchFamily="2" charset="-122"/>
              </a:rPr>
              <a:t> stability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Achieve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original</a:t>
            </a:r>
            <a:r>
              <a:rPr lang="en-US" altLang="zh-CN" dirty="0" smtClean="0">
                <a:ea typeface="宋体" pitchFamily="2" charset="-122"/>
              </a:rPr>
              <a:t> control goals in equilibrium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Distributed algorithms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Recap: key ideas</a:t>
            </a:r>
            <a:endParaRPr lang="en-US" sz="2800" dirty="0" smtClean="0"/>
          </a:p>
        </p:txBody>
      </p:sp>
      <p:grpSp>
        <p:nvGrpSpPr>
          <p:cNvPr id="17" name="Group 16"/>
          <p:cNvGrpSpPr/>
          <p:nvPr/>
        </p:nvGrpSpPr>
        <p:grpSpPr>
          <a:xfrm>
            <a:off x="1676400" y="4038600"/>
            <a:ext cx="5562599" cy="1219200"/>
            <a:chOff x="457201" y="5638800"/>
            <a:chExt cx="5562599" cy="1219200"/>
          </a:xfrm>
        </p:grpSpPr>
        <p:sp>
          <p:nvSpPr>
            <p:cNvPr id="18" name="Rectangle 3"/>
            <p:cNvSpPr txBox="1">
              <a:spLocks noChangeArrowheads="1"/>
            </p:cNvSpPr>
            <p:nvPr/>
          </p:nvSpPr>
          <p:spPr bwMode="auto">
            <a:xfrm>
              <a:off x="744537" y="5715000"/>
              <a:ext cx="2608263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r>
                <a:rPr lang="en-US" altLang="zh-CN" sz="2000" dirty="0" smtClean="0">
                  <a:solidFill>
                    <a:srgbClr val="0000FF"/>
                  </a:solidFill>
                  <a:ea typeface="宋体" pitchFamily="2" charset="-122"/>
                </a:rPr>
                <a:t>primary control:</a:t>
              </a:r>
            </a:p>
          </p:txBody>
        </p:sp>
        <p:graphicFrame>
          <p:nvGraphicFramePr>
            <p:cNvPr id="19" name="Object 18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842812420"/>
                </p:ext>
              </p:extLst>
            </p:nvPr>
          </p:nvGraphicFramePr>
          <p:xfrm>
            <a:off x="3276600" y="6248400"/>
            <a:ext cx="2743200" cy="609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7737" name="Equation" r:id="rId4" imgW="1485900" imgH="254000" progId="Equation.3">
                    <p:embed/>
                  </p:oleObj>
                </mc:Choice>
                <mc:Fallback>
                  <p:oleObj name="Equation" r:id="rId4" imgW="1485900" imgH="2540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76600" y="6248400"/>
                          <a:ext cx="2743200" cy="6096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" name="Object 19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867932828"/>
                </p:ext>
              </p:extLst>
            </p:nvPr>
          </p:nvGraphicFramePr>
          <p:xfrm>
            <a:off x="3276600" y="5638800"/>
            <a:ext cx="2209800" cy="609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7738" name="Equation" r:id="rId6" imgW="1079500" imgH="254000" progId="Equation.3">
                    <p:embed/>
                  </p:oleObj>
                </mc:Choice>
                <mc:Fallback>
                  <p:oleObj name="Equation" r:id="rId6" imgW="1079500" imgH="2540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76600" y="5638800"/>
                          <a:ext cx="2209800" cy="6096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" name="Rectangle 3"/>
            <p:cNvSpPr txBox="1">
              <a:spLocks noChangeArrowheads="1"/>
            </p:cNvSpPr>
            <p:nvPr/>
          </p:nvSpPr>
          <p:spPr bwMode="auto">
            <a:xfrm>
              <a:off x="457201" y="6324600"/>
              <a:ext cx="2667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r>
                <a:rPr lang="en-US" altLang="zh-CN" sz="2000" dirty="0">
                  <a:solidFill>
                    <a:srgbClr val="0000FF"/>
                  </a:solidFill>
                  <a:ea typeface="宋体" pitchFamily="2" charset="-122"/>
                </a:rPr>
                <a:t>s</a:t>
              </a:r>
              <a:r>
                <a:rPr lang="en-US" altLang="zh-CN" sz="2000" dirty="0" smtClean="0">
                  <a:solidFill>
                    <a:srgbClr val="0000FF"/>
                  </a:solidFill>
                  <a:ea typeface="宋体" pitchFamily="2" charset="-122"/>
                </a:rPr>
                <a:t>econdary control: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48593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uild="p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066800"/>
            <a:ext cx="8153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Design optimal load control (OLC) problem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Objective function, constraints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Derive control law as primal-dual algorithms</a:t>
            </a:r>
          </a:p>
          <a:p>
            <a:pPr lvl="1" eaLnBrk="1" hangingPunct="1"/>
            <a:r>
              <a:rPr lang="en-US" altLang="zh-CN" dirty="0" err="1" smtClean="0">
                <a:ea typeface="宋体" pitchFamily="2" charset="-122"/>
              </a:rPr>
              <a:t>Lyapunov</a:t>
            </a:r>
            <a:r>
              <a:rPr lang="en-US" altLang="zh-CN" dirty="0" smtClean="0">
                <a:ea typeface="宋体" pitchFamily="2" charset="-122"/>
              </a:rPr>
              <a:t> stability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Achieve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original</a:t>
            </a:r>
            <a:r>
              <a:rPr lang="en-US" altLang="zh-CN" dirty="0" smtClean="0">
                <a:ea typeface="宋体" pitchFamily="2" charset="-122"/>
              </a:rPr>
              <a:t> control goals in equilibrium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Distributed algorithms</a:t>
            </a:r>
          </a:p>
          <a:p>
            <a:pPr marL="0" indent="0" eaLnBrk="1" hangingPunct="1">
              <a:buNone/>
            </a:pPr>
            <a:endParaRPr lang="en-US" altLang="zh-CN" sz="1200" dirty="0">
              <a:ea typeface="宋体" pitchFamily="2" charset="-122"/>
            </a:endParaRP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Virtual flows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Enforce desired properties on line flows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Recap: key ideas</a:t>
            </a:r>
            <a:endParaRPr lang="en-US" sz="28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3657600" y="5562600"/>
            <a:ext cx="4800600" cy="685801"/>
            <a:chOff x="6181876" y="4343400"/>
            <a:chExt cx="4800600" cy="685801"/>
          </a:xfrm>
        </p:grpSpPr>
        <p:sp>
          <p:nvSpPr>
            <p:cNvPr id="10" name="TextBox 9"/>
            <p:cNvSpPr txBox="1"/>
            <p:nvPr/>
          </p:nvSpPr>
          <p:spPr>
            <a:xfrm>
              <a:off x="6181876" y="4343400"/>
              <a:ext cx="4800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in steady state:  virtual flow = real flows</a:t>
              </a:r>
            </a:p>
          </p:txBody>
        </p:sp>
        <p:graphicFrame>
          <p:nvGraphicFramePr>
            <p:cNvPr id="1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384428639"/>
                </p:ext>
              </p:extLst>
            </p:nvPr>
          </p:nvGraphicFramePr>
          <p:xfrm>
            <a:off x="8544076" y="4724401"/>
            <a:ext cx="1371600" cy="304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8654" name="Equation" r:id="rId4" imgW="1790700" imgH="469900" progId="Equation.3">
                    <p:embed/>
                  </p:oleObj>
                </mc:Choice>
                <mc:Fallback>
                  <p:oleObj name="Equation" r:id="rId4" imgW="17907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544076" y="4724401"/>
                          <a:ext cx="1371600" cy="3048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1600" y="5252484"/>
            <a:ext cx="2133599" cy="160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1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990600" y="1295400"/>
            <a:ext cx="784860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Rebalance power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Resynchronize/stabilize frequency</a:t>
            </a:r>
          </a:p>
          <a:p>
            <a:pPr marL="471439" lvl="1" indent="0" eaLnBrk="1" hangingPunct="1">
              <a:buNone/>
            </a:pPr>
            <a:endParaRPr lang="en-US" altLang="zh-CN" sz="28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Restore nominal frequency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Restore scheduled inter-area flows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Respect line limits</a:t>
            </a:r>
          </a:p>
          <a:p>
            <a:pPr lvl="1" eaLnBrk="1" hangingPunct="1"/>
            <a:endParaRPr lang="en-US" altLang="zh-CN" sz="2800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sz="3200" dirty="0" smtClean="0">
              <a:ea typeface="宋体" pitchFamily="2" charset="-122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Recap: control goals</a:t>
            </a:r>
            <a:endParaRPr lang="en-US" sz="28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85800" y="135249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Yes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188589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Yes</a:t>
            </a:r>
          </a:p>
        </p:txBody>
      </p:sp>
      <p:graphicFrame>
        <p:nvGraphicFramePr>
          <p:cNvPr id="15" name="Objec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2684546"/>
              </p:ext>
            </p:extLst>
          </p:nvPr>
        </p:nvGraphicFramePr>
        <p:xfrm>
          <a:off x="6934200" y="2819400"/>
          <a:ext cx="11430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499" name="Equation" r:id="rId4" imgW="1498600" imgH="736600" progId="Equation.3">
                  <p:embed/>
                </p:oleObj>
              </mc:Choice>
              <mc:Fallback>
                <p:oleObj name="Equation" r:id="rId4" imgW="1498600" imgH="7366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4200" y="2819400"/>
                        <a:ext cx="1143000" cy="68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838200" y="5181600"/>
            <a:ext cx="83058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Secondary control restores nominal </a:t>
            </a:r>
          </a:p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frequency but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requires local communication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28956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u="sng" dirty="0" smtClean="0">
                <a:solidFill>
                  <a:srgbClr val="00CC00"/>
                </a:solidFill>
              </a:rPr>
              <a:t>Yes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5800" y="340989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u="sng" dirty="0" smtClean="0">
                <a:solidFill>
                  <a:srgbClr val="00CC00"/>
                </a:solidFill>
              </a:rPr>
              <a:t>Yes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02904" y="4157246"/>
            <a:ext cx="2602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solidFill>
                  <a:srgbClr val="0000FF"/>
                </a:solidFill>
              </a:rPr>
              <a:t>Mallada</a:t>
            </a:r>
            <a:r>
              <a:rPr lang="en-US" sz="1600" dirty="0" smtClean="0">
                <a:solidFill>
                  <a:srgbClr val="0000FF"/>
                </a:solidFill>
              </a:rPr>
              <a:t>, et al Allerton2014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70523" y="2286000"/>
            <a:ext cx="2059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Zhao, et al TAC2014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5800" y="38862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u="sng" dirty="0" smtClean="0">
                <a:solidFill>
                  <a:srgbClr val="00CC00"/>
                </a:solidFill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4471523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3200" dirty="0" smtClean="0">
                <a:solidFill>
                  <a:srgbClr val="000000"/>
                </a:solidFill>
              </a:rPr>
              <a:t>Load-side frequency control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Primary control </a:t>
            </a:r>
          </a:p>
          <a:p>
            <a:pPr lvl="1"/>
            <a:r>
              <a:rPr lang="en-US" dirty="0" smtClean="0">
                <a:solidFill>
                  <a:srgbClr val="BFBFBF"/>
                </a:solidFill>
              </a:rPr>
              <a:t>Secondary control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Interaction with generator-side control</a:t>
            </a:r>
          </a:p>
          <a:p>
            <a:pPr marL="0" indent="0">
              <a:buNone/>
            </a:pPr>
            <a:endParaRPr lang="en-US" sz="1800" dirty="0">
              <a:solidFill>
                <a:srgbClr val="D9D9D9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D9D9D9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48200" y="3886200"/>
            <a:ext cx="4343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 smtClean="0">
                <a:solidFill>
                  <a:srgbClr val="0000FF"/>
                </a:solidFill>
              </a:rPr>
              <a:t>Zhao and Low, CDC2014</a:t>
            </a:r>
          </a:p>
          <a:p>
            <a:pPr indent="-4764" algn="r"/>
            <a:r>
              <a:rPr lang="en-US" dirty="0" smtClean="0">
                <a:solidFill>
                  <a:srgbClr val="0000FF"/>
                </a:solidFill>
              </a:rPr>
              <a:t>Zhao, </a:t>
            </a:r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Low, CISS 2015</a:t>
            </a:r>
          </a:p>
          <a:p>
            <a:pPr indent="-4764" algn="r"/>
            <a:r>
              <a:rPr lang="en-US" dirty="0" smtClean="0">
                <a:solidFill>
                  <a:srgbClr val="0000FF"/>
                </a:solidFill>
              </a:rPr>
              <a:t>Zhao, </a:t>
            </a:r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Low, </a:t>
            </a:r>
            <a:r>
              <a:rPr lang="en-US" dirty="0" err="1" smtClean="0">
                <a:solidFill>
                  <a:srgbClr val="0000FF"/>
                </a:solidFill>
              </a:rPr>
              <a:t>Bialek</a:t>
            </a:r>
            <a:r>
              <a:rPr lang="en-US" dirty="0" smtClean="0">
                <a:solidFill>
                  <a:srgbClr val="0000FF"/>
                </a:solidFill>
              </a:rPr>
              <a:t>, PSCC 2016</a:t>
            </a:r>
          </a:p>
        </p:txBody>
      </p:sp>
    </p:spTree>
    <p:extLst>
      <p:ext uri="{BB962C8B-B14F-4D97-AF65-F5344CB8AC3E}">
        <p14:creationId xmlns:p14="http://schemas.microsoft.com/office/powerpoint/2010/main" val="2133900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Branch flow model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800600" y="1143000"/>
            <a:ext cx="2716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Branch flow model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38200" y="1143000"/>
            <a:ext cx="2853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Bus injection model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764628"/>
              </p:ext>
            </p:extLst>
          </p:nvPr>
        </p:nvGraphicFramePr>
        <p:xfrm>
          <a:off x="1295400" y="4876800"/>
          <a:ext cx="1973263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525" name="Equation" r:id="rId4" imgW="2578100" imgH="546100" progId="Equation.3">
                  <p:embed/>
                </p:oleObj>
              </mc:Choice>
              <mc:Fallback>
                <p:oleObj name="Equation" r:id="rId4" imgW="2578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95400" y="4876800"/>
                        <a:ext cx="1973263" cy="434975"/>
                      </a:xfrm>
                      <a:prstGeom prst="rect">
                        <a:avLst/>
                      </a:prstGeom>
                      <a:noFill/>
                      <a:ln w="5715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103144"/>
              </p:ext>
            </p:extLst>
          </p:nvPr>
        </p:nvGraphicFramePr>
        <p:xfrm>
          <a:off x="4876800" y="1868488"/>
          <a:ext cx="3690938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526" name="Equation" r:id="rId6" imgW="4660900" imgH="1041400" progId="Equation.3">
                  <p:embed/>
                </p:oleObj>
              </mc:Choice>
              <mc:Fallback>
                <p:oleObj name="Equation" r:id="rId6" imgW="4660900" imgH="1041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76800" y="1868488"/>
                        <a:ext cx="3690938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4858243"/>
              </p:ext>
            </p:extLst>
          </p:nvPr>
        </p:nvGraphicFramePr>
        <p:xfrm>
          <a:off x="4297363" y="2819400"/>
          <a:ext cx="4841875" cy="153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527" name="Equation" r:id="rId8" imgW="5194300" imgH="1739900" progId="Equation.3">
                  <p:embed/>
                </p:oleObj>
              </mc:Choice>
              <mc:Fallback>
                <p:oleObj name="Equation" r:id="rId8" imgW="5194300" imgH="173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97363" y="2819400"/>
                        <a:ext cx="4841875" cy="153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4572000" y="4800600"/>
            <a:ext cx="34482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+  cycle condition on 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6867866"/>
              </p:ext>
            </p:extLst>
          </p:nvPr>
        </p:nvGraphicFramePr>
        <p:xfrm>
          <a:off x="4610100" y="5483225"/>
          <a:ext cx="3314700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528" name="Equation" r:id="rId10" imgW="1473200" imgH="228600" progId="Equation.3">
                  <p:embed/>
                </p:oleObj>
              </mc:Choice>
              <mc:Fallback>
                <p:oleObj name="Equation" r:id="rId10" imgW="1473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10100" y="5483225"/>
                        <a:ext cx="3314700" cy="536575"/>
                      </a:xfrm>
                      <a:prstGeom prst="rect">
                        <a:avLst/>
                      </a:prstGeom>
                      <a:noFill/>
                      <a:ln w="57150" cmpd="sng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0574411"/>
              </p:ext>
            </p:extLst>
          </p:nvPr>
        </p:nvGraphicFramePr>
        <p:xfrm>
          <a:off x="152400" y="1828800"/>
          <a:ext cx="3657600" cy="10184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529" name="Equation" r:id="rId12" imgW="1549400" imgH="431800" progId="Equation.3">
                  <p:embed/>
                </p:oleObj>
              </mc:Choice>
              <mc:Fallback>
                <p:oleObj name="Equation" r:id="rId12" imgW="15494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2400" y="1828800"/>
                        <a:ext cx="3657600" cy="10184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15733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Generator-side control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28675" y="4658380"/>
            <a:ext cx="79287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Recall model</a:t>
            </a:r>
            <a:r>
              <a:rPr lang="en-US" sz="2800" dirty="0">
                <a:solidFill>
                  <a:srgbClr val="0000FF"/>
                </a:solidFill>
              </a:rPr>
              <a:t>: linearized PF, no generator </a:t>
            </a:r>
            <a:r>
              <a:rPr lang="en-US" sz="2800" dirty="0" smtClean="0">
                <a:solidFill>
                  <a:srgbClr val="0000FF"/>
                </a:solidFill>
              </a:rPr>
              <a:t>control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2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4292499"/>
              </p:ext>
            </p:extLst>
          </p:nvPr>
        </p:nvGraphicFramePr>
        <p:xfrm>
          <a:off x="1722438" y="5181600"/>
          <a:ext cx="4632325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10" name="Equation" r:id="rId4" imgW="2222500" imgH="647700" progId="Equation.3">
                  <p:embed/>
                </p:oleObj>
              </mc:Choice>
              <mc:Fallback>
                <p:oleObj name="Equation" r:id="rId4" imgW="2222500" imgH="647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22438" y="5181600"/>
                        <a:ext cx="4632325" cy="152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852475" y="1143000"/>
            <a:ext cx="7928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New model: nonlinear </a:t>
            </a:r>
            <a:r>
              <a:rPr lang="en-US" sz="2800" dirty="0">
                <a:solidFill>
                  <a:srgbClr val="0000FF"/>
                </a:solidFill>
              </a:rPr>
              <a:t>PF, with generator </a:t>
            </a:r>
            <a:r>
              <a:rPr lang="en-US" sz="2800" dirty="0" smtClean="0">
                <a:solidFill>
                  <a:srgbClr val="0000FF"/>
                </a:solidFill>
              </a:rPr>
              <a:t>control 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1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3643750"/>
              </p:ext>
            </p:extLst>
          </p:nvPr>
        </p:nvGraphicFramePr>
        <p:xfrm>
          <a:off x="1528763" y="1828800"/>
          <a:ext cx="5553075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11" name="Equation" r:id="rId6" imgW="2362200" imgH="914400" progId="Equation.3">
                  <p:embed/>
                </p:oleObj>
              </mc:Choice>
              <mc:Fallback>
                <p:oleObj name="Equation" r:id="rId6" imgW="2362200" imgH="9144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8763" y="1828800"/>
                        <a:ext cx="5553075" cy="213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ounded Rectangle 4"/>
          <p:cNvSpPr/>
          <p:nvPr/>
        </p:nvSpPr>
        <p:spPr bwMode="auto">
          <a:xfrm>
            <a:off x="3810000" y="5181600"/>
            <a:ext cx="990600" cy="609600"/>
          </a:xfrm>
          <a:prstGeom prst="roundRect">
            <a:avLst/>
          </a:prstGeom>
          <a:noFill/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Rounded Rectangle 22"/>
          <p:cNvSpPr/>
          <p:nvPr/>
        </p:nvSpPr>
        <p:spPr bwMode="auto">
          <a:xfrm>
            <a:off x="3962400" y="2514600"/>
            <a:ext cx="381000" cy="609600"/>
          </a:xfrm>
          <a:prstGeom prst="roundRect">
            <a:avLst/>
          </a:prstGeom>
          <a:noFill/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7891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5" grpId="0" animBg="1"/>
      <p:bldP spid="23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Generator-side control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114800" y="4800600"/>
            <a:ext cx="42621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generator bus:  </a:t>
            </a:r>
            <a:r>
              <a:rPr lang="en-US" sz="2000" dirty="0" smtClean="0">
                <a:solidFill>
                  <a:srgbClr val="0000FF"/>
                </a:solidFill>
              </a:rPr>
              <a:t>real </a:t>
            </a:r>
            <a:r>
              <a:rPr lang="en-US" sz="2000" dirty="0">
                <a:solidFill>
                  <a:srgbClr val="0000FF"/>
                </a:solidFill>
              </a:rPr>
              <a:t>power injection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load bus:   	controllable load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52475" y="1143000"/>
            <a:ext cx="7928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New model: nonlinear </a:t>
            </a:r>
            <a:r>
              <a:rPr lang="en-US" sz="2800" dirty="0">
                <a:solidFill>
                  <a:srgbClr val="0000FF"/>
                </a:solidFill>
              </a:rPr>
              <a:t>PF, with generator </a:t>
            </a:r>
            <a:r>
              <a:rPr lang="en-US" sz="2800" dirty="0" smtClean="0">
                <a:solidFill>
                  <a:srgbClr val="0000FF"/>
                </a:solidFill>
              </a:rPr>
              <a:t>control 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 flipV="1">
            <a:off x="4267200" y="3048000"/>
            <a:ext cx="1600200" cy="16764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graphicFrame>
        <p:nvGraphicFramePr>
          <p:cNvPr id="1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4990958"/>
              </p:ext>
            </p:extLst>
          </p:nvPr>
        </p:nvGraphicFramePr>
        <p:xfrm>
          <a:off x="1528763" y="1828800"/>
          <a:ext cx="5553075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9103" name="Equation" r:id="rId4" imgW="2362200" imgH="914400" progId="Equation.3">
                  <p:embed/>
                </p:oleObj>
              </mc:Choice>
              <mc:Fallback>
                <p:oleObj name="Equation" r:id="rId4" imgW="2362200" imgH="9144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8763" y="1828800"/>
                        <a:ext cx="5553075" cy="213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56925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Generator-side control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52475" y="1143000"/>
            <a:ext cx="7928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New model: nonlinear </a:t>
            </a:r>
            <a:r>
              <a:rPr lang="en-US" sz="2800" dirty="0">
                <a:solidFill>
                  <a:srgbClr val="0000FF"/>
                </a:solidFill>
              </a:rPr>
              <a:t>PF, with generator </a:t>
            </a:r>
            <a:r>
              <a:rPr lang="en-US" sz="2800" dirty="0" smtClean="0">
                <a:solidFill>
                  <a:srgbClr val="0000FF"/>
                </a:solidFill>
              </a:rPr>
              <a:t>control 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 flipH="1" flipV="1">
            <a:off x="4267200" y="3048000"/>
            <a:ext cx="1600200" cy="16764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graphicFrame>
        <p:nvGraphicFramePr>
          <p:cNvPr id="10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8908160"/>
              </p:ext>
            </p:extLst>
          </p:nvPr>
        </p:nvGraphicFramePr>
        <p:xfrm>
          <a:off x="5791200" y="4495800"/>
          <a:ext cx="2971800" cy="2201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508" name="Equation" r:id="rId4" imgW="1104900" imgH="889000" progId="Equation.3">
                  <p:embed/>
                </p:oleObj>
              </mc:Choice>
              <mc:Fallback>
                <p:oleObj name="Equation" r:id="rId4" imgW="1104900" imgH="8890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1200" y="4495800"/>
                        <a:ext cx="2971800" cy="220125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2209800" y="4724400"/>
            <a:ext cx="2879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>
                <a:solidFill>
                  <a:srgbClr val="0000FF"/>
                </a:solidFill>
              </a:rPr>
              <a:t>generator buses: </a:t>
            </a:r>
            <a:endParaRPr lang="en-US" sz="2800" u="sng" dirty="0">
              <a:solidFill>
                <a:srgbClr val="0000FF"/>
              </a:solidFill>
            </a:endParaRPr>
          </a:p>
        </p:txBody>
      </p:sp>
      <p:graphicFrame>
        <p:nvGraphicFramePr>
          <p:cNvPr id="18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2367505"/>
              </p:ext>
            </p:extLst>
          </p:nvPr>
        </p:nvGraphicFramePr>
        <p:xfrm>
          <a:off x="76200" y="5410200"/>
          <a:ext cx="5257800" cy="1196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509" name="Equation" r:id="rId6" imgW="2057400" imgH="520700" progId="Equation.3">
                  <p:embed/>
                </p:oleObj>
              </mc:Choice>
              <mc:Fallback>
                <p:oleObj name="Equation" r:id="rId6" imgW="2057400" imgH="52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" y="5410200"/>
                        <a:ext cx="5257800" cy="1196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0481966"/>
              </p:ext>
            </p:extLst>
          </p:nvPr>
        </p:nvGraphicFramePr>
        <p:xfrm>
          <a:off x="1528763" y="1828800"/>
          <a:ext cx="5553075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510" name="Equation" r:id="rId8" imgW="2362200" imgH="914400" progId="Equation.3">
                  <p:embed/>
                </p:oleObj>
              </mc:Choice>
              <mc:Fallback>
                <p:oleObj name="Equation" r:id="rId8" imgW="2362200" imgH="9144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8763" y="1828800"/>
                        <a:ext cx="5553075" cy="213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2023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Load-side control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1676400" y="1350129"/>
            <a:ext cx="5486400" cy="4364871"/>
            <a:chOff x="1676400" y="990600"/>
            <a:chExt cx="5486400" cy="436487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6400" y="990600"/>
              <a:ext cx="5486400" cy="4364871"/>
            </a:xfrm>
            <a:prstGeom prst="rect">
              <a:avLst/>
            </a:prstGeom>
          </p:spPr>
        </p:pic>
        <p:graphicFrame>
          <p:nvGraphicFramePr>
            <p:cNvPr id="16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439473456"/>
                </p:ext>
              </p:extLst>
            </p:nvPr>
          </p:nvGraphicFramePr>
          <p:xfrm>
            <a:off x="3810000" y="1676400"/>
            <a:ext cx="1371600" cy="533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53234" name="Equation" r:id="rId5" imgW="660400" imgH="241300" progId="Equation.3">
                    <p:embed/>
                  </p:oleObj>
                </mc:Choice>
                <mc:Fallback>
                  <p:oleObj name="Equation" r:id="rId5" imgW="660400" imgH="2413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10000" y="1676400"/>
                          <a:ext cx="1371600" cy="533400"/>
                        </a:xfrm>
                        <a:prstGeom prst="rect">
                          <a:avLst/>
                        </a:prstGeom>
                        <a:solidFill>
                          <a:srgbClr val="FFFFFF"/>
                        </a:solidFill>
                        <a:ln w="38100" cmpd="sng"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TextBox 5"/>
          <p:cNvSpPr txBox="1"/>
          <p:nvPr/>
        </p:nvSpPr>
        <p:spPr>
          <a:xfrm rot="16200000">
            <a:off x="339723" y="2260498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</a:t>
            </a:r>
            <a:r>
              <a:rPr lang="en-US" sz="2000" dirty="0" smtClean="0">
                <a:solidFill>
                  <a:srgbClr val="0000FF"/>
                </a:solidFill>
              </a:rPr>
              <a:t>hysical network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509566" y="4395766"/>
            <a:ext cx="17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c</a:t>
            </a:r>
            <a:r>
              <a:rPr lang="en-US" sz="2000" dirty="0" smtClean="0">
                <a:solidFill>
                  <a:srgbClr val="0000FF"/>
                </a:solidFill>
              </a:rPr>
              <a:t>yber network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1494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76962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b="1" u="sng" dirty="0" smtClean="0">
                <a:ea typeface="宋体" pitchFamily="2" charset="-122"/>
              </a:rPr>
              <a:t>Theorem</a:t>
            </a:r>
            <a:endParaRPr lang="en-US" altLang="zh-CN" sz="1100" dirty="0" smtClean="0">
              <a:ea typeface="宋体" pitchFamily="2" charset="-122"/>
            </a:endParaRPr>
          </a:p>
          <a:p>
            <a:pPr eaLnBrk="1" hangingPunct="1"/>
            <a:r>
              <a:rPr lang="en-US" altLang="zh-CN" dirty="0" smtClean="0">
                <a:ea typeface="宋体" pitchFamily="2" charset="-122"/>
              </a:rPr>
              <a:t>Every closed-loop equilibrium solves OLC and its dual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1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endParaRPr lang="en-US" altLang="zh-CN" sz="1000" dirty="0" smtClean="0">
              <a:ea typeface="宋体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Load-side primary control works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838200" y="3278188"/>
            <a:ext cx="7696200" cy="3503612"/>
            <a:chOff x="838200" y="2895600"/>
            <a:chExt cx="7696200" cy="3503612"/>
          </a:xfrm>
        </p:grpSpPr>
        <p:graphicFrame>
          <p:nvGraphicFramePr>
            <p:cNvPr id="6" name="Object 5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872143704"/>
                </p:ext>
              </p:extLst>
            </p:nvPr>
          </p:nvGraphicFramePr>
          <p:xfrm>
            <a:off x="2743200" y="5334000"/>
            <a:ext cx="1993900" cy="10652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54393" name="Equation" r:id="rId4" imgW="762000" imgH="393700" progId="Equation.3">
                    <p:embed/>
                  </p:oleObj>
                </mc:Choice>
                <mc:Fallback>
                  <p:oleObj name="Equation" r:id="rId4" imgW="762000" imgH="3937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43200" y="5334000"/>
                          <a:ext cx="1993900" cy="10652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2" name="Rectangle 3"/>
            <p:cNvSpPr txBox="1">
              <a:spLocks noChangeArrowheads="1"/>
            </p:cNvSpPr>
            <p:nvPr/>
          </p:nvSpPr>
          <p:spPr bwMode="auto">
            <a:xfrm>
              <a:off x="838200" y="2895600"/>
              <a:ext cx="7696200" cy="2743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endParaRPr lang="en-US" altLang="zh-CN" sz="1000" dirty="0" smtClean="0">
                <a:ea typeface="宋体" pitchFamily="2" charset="-122"/>
              </a:endParaRPr>
            </a:p>
            <a:p>
              <a:pPr eaLnBrk="1" hangingPunct="1">
                <a:buFont typeface="Wingdings" pitchFamily="2" charset="2"/>
                <a:buNone/>
              </a:pPr>
              <a:r>
                <a:rPr lang="en-US" altLang="zh-CN" dirty="0" smtClean="0">
                  <a:ea typeface="宋体" pitchFamily="2" charset="-122"/>
                </a:rPr>
                <a:t>Suppose </a:t>
              </a:r>
            </a:p>
            <a:p>
              <a:pPr eaLnBrk="1" hangingPunct="1">
                <a:buFont typeface="Wingdings" pitchFamily="2" charset="2"/>
                <a:buNone/>
              </a:pPr>
              <a:endParaRPr lang="en-US" altLang="zh-CN" sz="4000" dirty="0" smtClean="0">
                <a:ea typeface="宋体" pitchFamily="2" charset="-122"/>
              </a:endParaRPr>
            </a:p>
            <a:p>
              <a:pPr eaLnBrk="1" hangingPunct="1"/>
              <a:r>
                <a:rPr lang="en-US" altLang="zh-CN" dirty="0" smtClean="0">
                  <a:ea typeface="宋体" pitchFamily="2" charset="-122"/>
                </a:rPr>
                <a:t>Any closed-loop equilibrium is (locally) asymptotically stable provided</a:t>
              </a:r>
            </a:p>
          </p:txBody>
        </p:sp>
        <p:graphicFrame>
          <p:nvGraphicFramePr>
            <p:cNvPr id="10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757898677"/>
                </p:ext>
              </p:extLst>
            </p:nvPr>
          </p:nvGraphicFramePr>
          <p:xfrm>
            <a:off x="2667000" y="2960687"/>
            <a:ext cx="4702175" cy="13827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54394" name="Equation" r:id="rId6" imgW="1752600" imgH="558800" progId="Equation.3">
                    <p:embed/>
                  </p:oleObj>
                </mc:Choice>
                <mc:Fallback>
                  <p:oleObj name="Equation" r:id="rId6" imgW="1752600" imgH="5588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67000" y="2960687"/>
                          <a:ext cx="4702175" cy="13827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8108276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371600"/>
            <a:ext cx="81534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Forward-engineering design facilitates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explicit control goals</a:t>
            </a:r>
          </a:p>
          <a:p>
            <a:pPr lvl="1" eaLnBrk="1" hangingPunct="1"/>
            <a:r>
              <a:rPr lang="en-US" altLang="zh-CN" smtClean="0">
                <a:ea typeface="宋体" pitchFamily="2" charset="-122"/>
              </a:rPr>
              <a:t>distributed algorithms</a:t>
            </a:r>
            <a:endParaRPr lang="en-US" altLang="zh-CN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stability analysis</a:t>
            </a:r>
          </a:p>
          <a:p>
            <a:pPr lvl="1" eaLnBrk="1" hangingPunct="1"/>
            <a:endParaRPr lang="en-US" altLang="zh-CN" dirty="0">
              <a:ea typeface="宋体" pitchFamily="2" charset="-122"/>
            </a:endParaRP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Load-side frequency regulation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primary &amp; secondary control works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helps generator-side control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Conclusion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6477885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Key message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33400" y="1219200"/>
            <a:ext cx="8610600" cy="556260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/>
              <a:t>Large network of DERs</a:t>
            </a:r>
          </a:p>
          <a:p>
            <a:pPr lvl="1"/>
            <a:r>
              <a:rPr lang="en-US" dirty="0" smtClean="0"/>
              <a:t>Real-time optimization at scale</a:t>
            </a:r>
          </a:p>
          <a:p>
            <a:pPr lvl="1"/>
            <a:r>
              <a:rPr lang="en-US" dirty="0" smtClean="0"/>
              <a:t>Computational challenge: power flow solution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Online optimization </a:t>
            </a:r>
            <a:r>
              <a:rPr lang="en-US" sz="2000" dirty="0" smtClean="0"/>
              <a:t>(feedback control)</a:t>
            </a:r>
          </a:p>
          <a:p>
            <a:pPr lvl="1"/>
            <a:r>
              <a:rPr lang="en-US" dirty="0" smtClean="0"/>
              <a:t>Network solves hard problem in real time for free</a:t>
            </a:r>
          </a:p>
          <a:p>
            <a:pPr lvl="1"/>
            <a:r>
              <a:rPr lang="en-US" dirty="0" smtClean="0"/>
              <a:t>Exploit it for our optimization/control</a:t>
            </a:r>
          </a:p>
          <a:p>
            <a:pPr lvl="1"/>
            <a:r>
              <a:rPr lang="en-US" dirty="0" smtClean="0"/>
              <a:t>Naturally adapts to evolving network conditions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Examples</a:t>
            </a:r>
            <a:endParaRPr lang="en-US" dirty="0"/>
          </a:p>
          <a:p>
            <a:pPr lvl="1"/>
            <a:r>
              <a:rPr lang="en-US" dirty="0" smtClean="0"/>
              <a:t>Slow timescale: OPF</a:t>
            </a:r>
          </a:p>
          <a:p>
            <a:pPr lvl="1"/>
            <a:r>
              <a:rPr lang="en-US" dirty="0" smtClean="0"/>
              <a:t>Fast timescale: frequency control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6504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Cycle condition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295400"/>
            <a:ext cx="7924800" cy="121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 relaxed solution     satisfies the </a:t>
            </a:r>
            <a:r>
              <a:rPr lang="en-US" dirty="0" smtClean="0">
                <a:solidFill>
                  <a:srgbClr val="0000FF"/>
                </a:solidFill>
              </a:rPr>
              <a:t>cycle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00FF"/>
                </a:solidFill>
              </a:rPr>
              <a:t>condition</a:t>
            </a:r>
            <a:r>
              <a:rPr lang="en-US" dirty="0" smtClean="0"/>
              <a:t> if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b="1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1066800" y="3741003"/>
            <a:ext cx="31341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i</a:t>
            </a:r>
            <a:r>
              <a:rPr lang="en-US" sz="2400" dirty="0" smtClean="0">
                <a:solidFill>
                  <a:srgbClr val="0000FF"/>
                </a:solidFill>
              </a:rPr>
              <a:t>ncidence matrix;</a:t>
            </a:r>
          </a:p>
          <a:p>
            <a:r>
              <a:rPr lang="en-US" sz="2400" dirty="0">
                <a:solidFill>
                  <a:srgbClr val="0000FF"/>
                </a:solidFill>
              </a:rPr>
              <a:t>d</a:t>
            </a:r>
            <a:r>
              <a:rPr lang="en-US" sz="2400" dirty="0" smtClean="0">
                <a:solidFill>
                  <a:srgbClr val="0000FF"/>
                </a:solidFill>
              </a:rPr>
              <a:t>epends on topology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 bwMode="auto">
          <a:xfrm flipV="1">
            <a:off x="3320462" y="2895600"/>
            <a:ext cx="304800" cy="8382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flipH="1" flipV="1">
            <a:off x="4806950" y="2895600"/>
            <a:ext cx="381000" cy="6858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7264894"/>
              </p:ext>
            </p:extLst>
          </p:nvPr>
        </p:nvGraphicFramePr>
        <p:xfrm>
          <a:off x="2016950" y="2438400"/>
          <a:ext cx="4993450" cy="423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398" name="Equation" r:id="rId3" imgW="5918200" imgH="482600" progId="Equation.3">
                  <p:embed/>
                </p:oleObj>
              </mc:Choice>
              <mc:Fallback>
                <p:oleObj name="Equation" r:id="rId3" imgW="59182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16950" y="2438400"/>
                        <a:ext cx="4993450" cy="423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5604814"/>
              </p:ext>
            </p:extLst>
          </p:nvPr>
        </p:nvGraphicFramePr>
        <p:xfrm>
          <a:off x="4419600" y="1447800"/>
          <a:ext cx="292203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399" name="Equation" r:id="rId5" imgW="266700" imgH="266700" progId="Equation.3">
                  <p:embed/>
                </p:oleObj>
              </mc:Choice>
              <mc:Fallback>
                <p:oleObj name="Equation" r:id="rId5" imgW="2667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19600" y="1447800"/>
                        <a:ext cx="292203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3184655"/>
              </p:ext>
            </p:extLst>
          </p:nvPr>
        </p:nvGraphicFramePr>
        <p:xfrm>
          <a:off x="5035550" y="3657600"/>
          <a:ext cx="2813050" cy="998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400" name="Equation" r:id="rId7" imgW="4064000" imgH="1384300" progId="Equation.3">
                  <p:embed/>
                </p:oleObj>
              </mc:Choice>
              <mc:Fallback>
                <p:oleObj name="Equation" r:id="rId7" imgW="4064000" imgH="1384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35550" y="3657600"/>
                        <a:ext cx="2813050" cy="998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2716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5_Profile">
  <a:themeElements>
    <a:clrScheme name="5_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5_Profil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5_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120237</TotalTime>
  <Words>2881</Words>
  <Application>Microsoft Macintosh PowerPoint</Application>
  <PresentationFormat>On-screen Show (4:3)</PresentationFormat>
  <Paragraphs>709</Paragraphs>
  <Slides>86</Slides>
  <Notes>85</Notes>
  <HiddenSlides>7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86</vt:i4>
      </vt:variant>
    </vt:vector>
  </HeadingPairs>
  <TitlesOfParts>
    <vt:vector size="88" baseType="lpstr">
      <vt:lpstr>5_Profile</vt:lpstr>
      <vt:lpstr>Equation</vt:lpstr>
      <vt:lpstr>Online Optimization  of Power Networks</vt:lpstr>
      <vt:lpstr>Key message</vt:lpstr>
      <vt:lpstr>Outline</vt:lpstr>
      <vt:lpstr>Bus injection model</vt:lpstr>
      <vt:lpstr>Branch flow model </vt:lpstr>
      <vt:lpstr>Branch flow model</vt:lpstr>
      <vt:lpstr>Branch flow model</vt:lpstr>
      <vt:lpstr>Branch flow model</vt:lpstr>
      <vt:lpstr>Cycle condition</vt:lpstr>
      <vt:lpstr>Branch flow model</vt:lpstr>
      <vt:lpstr>Branch flow model</vt:lpstr>
      <vt:lpstr>Branch flow model</vt:lpstr>
      <vt:lpstr>SOCP relaxation</vt:lpstr>
      <vt:lpstr>SOCP relaxation of OPF</vt:lpstr>
      <vt:lpstr>Sufficient conds for exact relaxation</vt:lpstr>
      <vt:lpstr>Sufficient conds for exact relaxation</vt:lpstr>
      <vt:lpstr>SOCP relaxation of OPF</vt:lpstr>
      <vt:lpstr>SOCP relaxation of OPF</vt:lpstr>
      <vt:lpstr>OPF</vt:lpstr>
      <vt:lpstr>OPF</vt:lpstr>
      <vt:lpstr>Eliminate y from OPF</vt:lpstr>
      <vt:lpstr>Online (real-time) perspective</vt:lpstr>
      <vt:lpstr>Approximate OPF</vt:lpstr>
      <vt:lpstr>Approximate OPF</vt:lpstr>
      <vt:lpstr>Online gradient algorithm</vt:lpstr>
      <vt:lpstr>Online gradient algorithm</vt:lpstr>
      <vt:lpstr>Local optimality</vt:lpstr>
      <vt:lpstr>Global optimality</vt:lpstr>
      <vt:lpstr>Global optimality</vt:lpstr>
      <vt:lpstr>Suboptimality gap</vt:lpstr>
      <vt:lpstr>Simulations</vt:lpstr>
      <vt:lpstr>Outline</vt:lpstr>
      <vt:lpstr>Motivation</vt:lpstr>
      <vt:lpstr>Motivation</vt:lpstr>
      <vt:lpstr>Why load-side participation</vt:lpstr>
      <vt:lpstr>What is the potential</vt:lpstr>
      <vt:lpstr>How </vt:lpstr>
      <vt:lpstr>Literature: load-side control</vt:lpstr>
      <vt:lpstr>Network model</vt:lpstr>
      <vt:lpstr>Network model</vt:lpstr>
      <vt:lpstr>Network model</vt:lpstr>
      <vt:lpstr>Frequency control</vt:lpstr>
      <vt:lpstr>Frequency control</vt:lpstr>
      <vt:lpstr>Outline</vt:lpstr>
      <vt:lpstr>Load-side controller design</vt:lpstr>
      <vt:lpstr>Load-side controller design</vt:lpstr>
      <vt:lpstr>Load-side controller design</vt:lpstr>
      <vt:lpstr>Load-side controller design</vt:lpstr>
      <vt:lpstr>Load-side controller design</vt:lpstr>
      <vt:lpstr>Summary: control architecture</vt:lpstr>
      <vt:lpstr>Summary: control architecture</vt:lpstr>
      <vt:lpstr>Summary: control architecture</vt:lpstr>
      <vt:lpstr>Outline</vt:lpstr>
      <vt:lpstr>Local frequencies</vt:lpstr>
      <vt:lpstr>Simulations</vt:lpstr>
      <vt:lpstr>Primary control</vt:lpstr>
      <vt:lpstr>Secondary control</vt:lpstr>
      <vt:lpstr>Secondary control</vt:lpstr>
      <vt:lpstr>Key message</vt:lpstr>
      <vt:lpstr>PowerPoint Presentation</vt:lpstr>
      <vt:lpstr>Recall: design approach</vt:lpstr>
      <vt:lpstr>Outline</vt:lpstr>
      <vt:lpstr>Optimal load control (OLC) </vt:lpstr>
      <vt:lpstr>   system dynamics + load control  = primal dual alg</vt:lpstr>
      <vt:lpstr>Control architecture</vt:lpstr>
      <vt:lpstr>Load-side primary control works</vt:lpstr>
      <vt:lpstr>Recap: control goals</vt:lpstr>
      <vt:lpstr>Outline</vt:lpstr>
      <vt:lpstr>OLC for secondary control</vt:lpstr>
      <vt:lpstr>OLC for secondary control</vt:lpstr>
      <vt:lpstr>OLC for secondary control</vt:lpstr>
      <vt:lpstr>Recall: primary control</vt:lpstr>
      <vt:lpstr>Control architecture</vt:lpstr>
      <vt:lpstr>Secondary frequency control</vt:lpstr>
      <vt:lpstr>Secondary control works</vt:lpstr>
      <vt:lpstr>Recap: key ideas</vt:lpstr>
      <vt:lpstr>Recap: key ideas</vt:lpstr>
      <vt:lpstr>Recap: control goals</vt:lpstr>
      <vt:lpstr>Outline</vt:lpstr>
      <vt:lpstr>Generator-side control</vt:lpstr>
      <vt:lpstr>Generator-side control</vt:lpstr>
      <vt:lpstr>Generator-side control</vt:lpstr>
      <vt:lpstr>Load-side control</vt:lpstr>
      <vt:lpstr>Load-side primary control works</vt:lpstr>
      <vt:lpstr>Conclusion</vt:lpstr>
      <vt:lpstr>Key message</vt:lpstr>
    </vt:vector>
  </TitlesOfParts>
  <Company>Caltech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v3</dc:title>
  <dc:creator>Steven Low</dc:creator>
  <cp:lastModifiedBy>S Low</cp:lastModifiedBy>
  <cp:revision>1737</cp:revision>
  <dcterms:created xsi:type="dcterms:W3CDTF">2002-02-06T01:55:12Z</dcterms:created>
  <dcterms:modified xsi:type="dcterms:W3CDTF">2016-01-31T06:34:04Z</dcterms:modified>
</cp:coreProperties>
</file>

<file path=docProps/thumbnail.jpeg>
</file>